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79" r:id="rId3"/>
    <p:sldMasterId id="2147483714" r:id="rId4"/>
  </p:sldMasterIdLst>
  <p:notesMasterIdLst>
    <p:notesMasterId r:id="rId9"/>
  </p:notesMasterIdLst>
  <p:sldIdLst>
    <p:sldId id="424" r:id="rId5"/>
    <p:sldId id="425" r:id="rId6"/>
    <p:sldId id="426" r:id="rId7"/>
    <p:sldId id="427" r:id="rId8"/>
  </p:sldIdLst>
  <p:sldSz cx="9144000" cy="5715000" type="screen16x10"/>
  <p:notesSz cx="6797675" cy="9926638"/>
  <p:defaultTextStyle>
    <a:defPPr>
      <a:defRPr lang="es-CO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2" autoAdjust="0"/>
    <p:restoredTop sz="96154" autoAdjust="0"/>
  </p:normalViewPr>
  <p:slideViewPr>
    <p:cSldViewPr snapToGrid="0">
      <p:cViewPr varScale="1">
        <p:scale>
          <a:sx n="104" d="100"/>
          <a:sy n="104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sbernal\AppData\Roaming\Microsoft\Excel\Copia%20de%20Libro5%20(version%202)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bernal\AppData\Roaming\Microsoft\Excel\Copia%20de%20Libro5%20(version%202).xlsb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sbernal\Documents\DIRECCI&#211;N%20DE%20COMPRAS\Copia%20de%20Libro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 smtClean="0"/>
              <a:t>INFORMACIÓN GENERAL</a:t>
            </a:r>
            <a:endParaRPr lang="es-CO" b="1" dirty="0"/>
          </a:p>
        </c:rich>
      </c:tx>
      <c:layout>
        <c:manualLayout>
          <c:xMode val="edge"/>
          <c:yMode val="edge"/>
          <c:x val="0.38532192190708492"/>
          <c:y val="3.107721709638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808-4EEC-A658-F637569279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808-4EEC-A658-F637569279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808-4EEC-A658-F637569279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808-4EEC-A658-F637569279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808-4EEC-A658-F637569279D0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Hoja1!$B$94:$B$98</c:f>
              <c:strCache>
                <c:ptCount val="5"/>
                <c:pt idx="0">
                  <c:v>Modalidades de contratación </c:v>
                </c:pt>
                <c:pt idx="1">
                  <c:v>Sistema de  Gestion Integral </c:v>
                </c:pt>
                <c:pt idx="2">
                  <c:v>Portal de Proveedores </c:v>
                </c:pt>
                <c:pt idx="3">
                  <c:v>Como presentar ofertas </c:v>
                </c:pt>
                <c:pt idx="4">
                  <c:v>Homologacion de  Productos Procesos y Materias Primas Requeridas por La Industria Militar</c:v>
                </c:pt>
              </c:strCache>
            </c:strRef>
          </c:cat>
          <c:val>
            <c:numRef>
              <c:f>Hoja1!$C$94:$C$98</c:f>
              <c:numCache>
                <c:formatCode>General</c:formatCode>
                <c:ptCount val="5"/>
                <c:pt idx="0">
                  <c:v>38</c:v>
                </c:pt>
                <c:pt idx="1">
                  <c:v>13</c:v>
                </c:pt>
                <c:pt idx="2">
                  <c:v>42</c:v>
                </c:pt>
                <c:pt idx="3">
                  <c:v>45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08-4EEC-A658-F637569279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160206986708909"/>
          <c:y val="0.16621131610383055"/>
          <c:w val="0.71442100842496803"/>
          <c:h val="0.42925711992502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'Tabulacion Respuestas'!$J$40:$K$40</cx:f>
        <cx:lvl ptCount="2">
          <cx:pt idx="0">SI</cx:pt>
          <cx:pt idx="1">NO</cx:pt>
        </cx:lvl>
      </cx:strDim>
      <cx:numDim type="size">
        <cx:f dir="row">'Tabulacion Respuestas'!$J$41:$K$41</cx:f>
        <cx:lvl ptCount="2" formatCode="General">
          <cx:pt idx="0">74</cx:pt>
          <cx:pt idx="1">32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ES PROVEDOR ACTUAL DE LA INDUSTRIA MILITAR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endParaRPr>
          </a:p>
        </cx:rich>
      </cx:tx>
    </cx:title>
    <cx:plotArea>
      <cx:plotAreaRegion>
        <cx:series layoutId="sunburst" uniqueId="{9798BDA8-F0DF-42C9-9097-606A4BE39E8C}">
          <cx:tx>
            <cx:txData>
              <cx:f>'Tabulacion Respuestas'!$D$41:$I$41</cx:f>
              <cx:v>Es provedor ACTUAL de la Industria Militar</cx:v>
            </cx:txData>
          </cx:tx>
          <cx:dataLabels>
            <cx:visibility seriesName="0" categoryName="1" value="0"/>
            <cx:separator>, </cx:separator>
          </cx:dataLabels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¿Como percibes</a:t>
            </a:r>
            <a:r>
              <a:rPr lang="en-US" sz="2400" b="1" baseline="0"/>
              <a:t> a la Industria Militar</a:t>
            </a:r>
            <a:r>
              <a:rPr lang="en-US" sz="2400" b="1"/>
              <a:t> ?</a:t>
            </a:r>
          </a:p>
        </c:rich>
      </c:tx>
      <c:layout>
        <c:manualLayout>
          <c:xMode val="edge"/>
          <c:yMode val="edge"/>
          <c:x val="0.26956277792399741"/>
          <c:y val="1.727115247000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3.4858387799564274E-2"/>
          <c:y val="0.14867104298529848"/>
          <c:w val="0.87363834422657938"/>
          <c:h val="0.50649967261554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Hoja1!$C$10</c:f>
              <c:strCache>
                <c:ptCount val="1"/>
                <c:pt idx="0">
                  <c:v>1. Muy insatisfecho                            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Hoja1!$B$11:$B$15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Hoja1!$C$11:$C$15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D-4563-BFC3-783C7ACA5D20}"/>
            </c:ext>
          </c:extLst>
        </c:ser>
        <c:ser>
          <c:idx val="1"/>
          <c:order val="1"/>
          <c:tx>
            <c:strRef>
              <c:f>Hoja1!$D$10</c:f>
              <c:strCache>
                <c:ptCount val="1"/>
                <c:pt idx="0">
                  <c:v>2.  Insatisfecho                                                                                            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Hoja1!$B$11:$B$15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Hoja1!$D$11:$D$15</c:f>
              <c:numCache>
                <c:formatCode>General</c:formatCode>
                <c:ptCount val="5"/>
                <c:pt idx="0">
                  <c:v>1</c:v>
                </c:pt>
                <c:pt idx="1">
                  <c:v>18</c:v>
                </c:pt>
                <c:pt idx="2">
                  <c:v>7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D-4563-BFC3-783C7ACA5D20}"/>
            </c:ext>
          </c:extLst>
        </c:ser>
        <c:ser>
          <c:idx val="2"/>
          <c:order val="2"/>
          <c:tx>
            <c:strRef>
              <c:f>Hoja1!$E$10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Hoja1!$B$11:$B$15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Hoja1!$E$11:$E$15</c:f>
              <c:numCache>
                <c:formatCode>General</c:formatCode>
                <c:ptCount val="5"/>
                <c:pt idx="1">
                  <c:v>5</c:v>
                </c:pt>
                <c:pt idx="2">
                  <c:v>27</c:v>
                </c:pt>
                <c:pt idx="3">
                  <c:v>19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D-4563-BFC3-783C7ACA5D20}"/>
            </c:ext>
          </c:extLst>
        </c:ser>
        <c:ser>
          <c:idx val="3"/>
          <c:order val="3"/>
          <c:tx>
            <c:strRef>
              <c:f>Hoja1!$F$10</c:f>
              <c:strCache>
                <c:ptCount val="1"/>
                <c:pt idx="0">
                  <c:v> 4. Satisfecho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Hoja1!$B$11:$B$15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Hoja1!$F$11:$F$15</c:f>
              <c:numCache>
                <c:formatCode>General</c:formatCode>
                <c:ptCount val="5"/>
                <c:pt idx="0">
                  <c:v>34</c:v>
                </c:pt>
                <c:pt idx="1">
                  <c:v>52</c:v>
                </c:pt>
                <c:pt idx="2">
                  <c:v>36</c:v>
                </c:pt>
                <c:pt idx="3">
                  <c:v>34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AD-4563-BFC3-783C7ACA5D20}"/>
            </c:ext>
          </c:extLst>
        </c:ser>
        <c:ser>
          <c:idx val="4"/>
          <c:order val="4"/>
          <c:tx>
            <c:strRef>
              <c:f>Hoja1!$G$10</c:f>
              <c:strCache>
                <c:ptCount val="1"/>
                <c:pt idx="0">
                  <c:v>5. Mu satisfecho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Hoja1!$B$11:$B$15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Hoja1!$G$11:$G$15</c:f>
              <c:numCache>
                <c:formatCode>General</c:formatCode>
                <c:ptCount val="5"/>
                <c:pt idx="0">
                  <c:v>81</c:v>
                </c:pt>
                <c:pt idx="1">
                  <c:v>39</c:v>
                </c:pt>
                <c:pt idx="2">
                  <c:v>37</c:v>
                </c:pt>
                <c:pt idx="3">
                  <c:v>43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AD-4563-BFC3-783C7ACA5D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3077432"/>
        <c:axId val="703082352"/>
      </c:barChart>
      <c:catAx>
        <c:axId val="70307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082352"/>
        <c:crosses val="autoZero"/>
        <c:auto val="1"/>
        <c:lblAlgn val="ctr"/>
        <c:lblOffset val="100"/>
        <c:noMultiLvlLbl val="0"/>
      </c:catAx>
      <c:valAx>
        <c:axId val="703082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307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7429193899782137E-2"/>
          <c:y val="0.80976467493802085"/>
          <c:w val="0.33769063180827885"/>
          <c:h val="0.1887010392357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200" b="1"/>
              <a:t>¿Como</a:t>
            </a:r>
            <a:r>
              <a:rPr lang="es-CO" sz="2200" b="1" baseline="0"/>
              <a:t> nos considera con respectoa otras </a:t>
            </a:r>
            <a:r>
              <a:rPr lang="es-CO" sz="2000" b="1" baseline="0"/>
              <a:t>empresa?</a:t>
            </a:r>
            <a:endParaRPr lang="es-CO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9093760150535935E-2"/>
          <c:y val="0.2327772309711286"/>
          <c:w val="0.87806632990221889"/>
          <c:h val="0.47893482064741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Hoja1!$C$35</c:f>
              <c:strCache>
                <c:ptCount val="1"/>
                <c:pt idx="0">
                  <c:v>1. Muy insatisfecho                            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Hoja1!$B$36:$B$40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Hoja1!$C$36:$C$40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7-4134-A446-FC20EFD6A73A}"/>
            </c:ext>
          </c:extLst>
        </c:ser>
        <c:ser>
          <c:idx val="1"/>
          <c:order val="1"/>
          <c:tx>
            <c:strRef>
              <c:f>Hoja1!$D$35</c:f>
              <c:strCache>
                <c:ptCount val="1"/>
                <c:pt idx="0">
                  <c:v>2.  Insatisfecho                                                                                            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Hoja1!$B$36:$B$40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Hoja1!$D$36:$D$40</c:f>
              <c:numCache>
                <c:formatCode>General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7-4134-A446-FC20EFD6A73A}"/>
            </c:ext>
          </c:extLst>
        </c:ser>
        <c:ser>
          <c:idx val="2"/>
          <c:order val="2"/>
          <c:tx>
            <c:strRef>
              <c:f>Hoja1!$E$35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Hoja1!$B$36:$B$40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Hoja1!$E$36:$E$40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20</c:v>
                </c:pt>
                <c:pt idx="3">
                  <c:v>14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F7-4134-A446-FC20EFD6A73A}"/>
            </c:ext>
          </c:extLst>
        </c:ser>
        <c:ser>
          <c:idx val="3"/>
          <c:order val="3"/>
          <c:tx>
            <c:strRef>
              <c:f>Hoja1!$F$35</c:f>
              <c:strCache>
                <c:ptCount val="1"/>
                <c:pt idx="0">
                  <c:v> 4. Satisfecho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Hoja1!$B$36:$B$40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Hoja1!$F$36:$F$40</c:f>
              <c:numCache>
                <c:formatCode>General</c:formatCode>
                <c:ptCount val="5"/>
                <c:pt idx="0">
                  <c:v>43</c:v>
                </c:pt>
                <c:pt idx="1">
                  <c:v>45</c:v>
                </c:pt>
                <c:pt idx="2">
                  <c:v>30</c:v>
                </c:pt>
                <c:pt idx="3">
                  <c:v>35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F7-4134-A446-FC20EFD6A73A}"/>
            </c:ext>
          </c:extLst>
        </c:ser>
        <c:ser>
          <c:idx val="4"/>
          <c:order val="4"/>
          <c:tx>
            <c:strRef>
              <c:f>Hoja1!$G$35</c:f>
              <c:strCache>
                <c:ptCount val="1"/>
                <c:pt idx="0">
                  <c:v>5. Mu satisfecho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Hoja1!$B$36:$B$40</c:f>
              <c:strCache>
                <c:ptCount val="5"/>
                <c:pt idx="0">
                  <c:v>Accesibilidad y trato recibido por nuestro personal. </c:v>
                </c:pt>
                <c:pt idx="1">
                  <c:v>Atencion y respuesta oportuna a sus solicitudes.</c:v>
                </c:pt>
                <c:pt idx="2">
                  <c:v>Oportunidad en pagos.</c:v>
                </c:pt>
                <c:pt idx="3">
                  <c:v>Transparencia en el proceso de compras.</c:v>
                </c:pt>
                <c:pt idx="4">
                  <c:v>Informacion oportuna sobre reportes de No Confomidad (RNC) generados a sus prodcutos.</c:v>
                </c:pt>
              </c:strCache>
            </c:strRef>
          </c:cat>
          <c:val>
            <c:numRef>
              <c:f>Hoja1!$G$36:$G$40</c:f>
              <c:numCache>
                <c:formatCode>General</c:formatCode>
                <c:ptCount val="5"/>
                <c:pt idx="0">
                  <c:v>57</c:v>
                </c:pt>
                <c:pt idx="1">
                  <c:v>29</c:v>
                </c:pt>
                <c:pt idx="2">
                  <c:v>34</c:v>
                </c:pt>
                <c:pt idx="3">
                  <c:v>32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F7-4134-A446-FC20EFD6A7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3102360"/>
        <c:axId val="703102688"/>
      </c:barChart>
      <c:catAx>
        <c:axId val="70310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102688"/>
        <c:crosses val="autoZero"/>
        <c:auto val="1"/>
        <c:lblAlgn val="ctr"/>
        <c:lblOffset val="100"/>
        <c:noMultiLvlLbl val="0"/>
      </c:catAx>
      <c:valAx>
        <c:axId val="70310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310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243768709239214E-2"/>
          <c:y val="0.81888783902012252"/>
          <c:w val="0.26118411428079685"/>
          <c:h val="0.16333438320209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ASPECTOS</a:t>
            </a:r>
            <a:r>
              <a:rPr lang="es-CO" sz="1600" b="1" baseline="0"/>
              <a:t> DE LA CAPACITACIÓN</a:t>
            </a:r>
            <a:endParaRPr lang="es-CO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9037998516218727"/>
          <c:y val="5.0378668575518974E-2"/>
          <c:w val="0.4224070922251108"/>
          <c:h val="0.8083335719398711"/>
        </c:manualLayout>
      </c:layout>
      <c:pieChart>
        <c:varyColors val="1"/>
        <c:ser>
          <c:idx val="0"/>
          <c:order val="0"/>
          <c:tx>
            <c:strRef>
              <c:f>Hoja2!$C$14:$C$18</c:f>
              <c:strCache>
                <c:ptCount val="5"/>
                <c:pt idx="0">
                  <c:v>1. Muy insatisfecho                                                                               </c:v>
                </c:pt>
                <c:pt idx="1">
                  <c:v>2.  Insatisfecho                                                                                              </c:v>
                </c:pt>
                <c:pt idx="2">
                  <c:v>3. NS/NR No sabe No responde</c:v>
                </c:pt>
                <c:pt idx="3">
                  <c:v> 4. Satisfecho</c:v>
                </c:pt>
                <c:pt idx="4">
                  <c:v>5. Mu satisfecho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F-4C41-8FB6-EF4284E370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F-4C41-8FB6-EF4284E370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CF-4C41-8FB6-EF4284E370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CF-4C41-8FB6-EF4284E370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CF-4C41-8FB6-EF4284E370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CF-4C41-8FB6-EF4284E370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5CF-4C41-8FB6-EF4284E370F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Hoja2!$B$5:$B$11</c:f>
              <c:strCache>
                <c:ptCount val="7"/>
                <c:pt idx="0">
                  <c:v>Conocimiento y dominio del tema.</c:v>
                </c:pt>
                <c:pt idx="1">
                  <c:v>Habilidad para comunicarse y transmitir el conocimiento.</c:v>
                </c:pt>
                <c:pt idx="2">
                  <c:v>Utilizacion de las ayudas audivisuales presentadas.</c:v>
                </c:pt>
                <c:pt idx="3">
                  <c:v>Puntualidad y presentación personal.</c:v>
                </c:pt>
                <c:pt idx="4">
                  <c:v>Contenido tematico teniendo en cuenta su utilidad.</c:v>
                </c:pt>
                <c:pt idx="5">
                  <c:v>Utilidad de los talleres.</c:v>
                </c:pt>
                <c:pt idx="6">
                  <c:v>Presentación Logistica y Ambiente</c:v>
                </c:pt>
              </c:strCache>
            </c:strRef>
          </c:cat>
          <c:val>
            <c:numRef>
              <c:f>Hoja2!$C$5:$C$11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CF-4C41-8FB6-EF4284E37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75CF-4C41-8FB6-EF4284E370F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75CF-4C41-8FB6-EF4284E370F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75CF-4C41-8FB6-EF4284E370F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75CF-4C41-8FB6-EF4284E370F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75CF-4C41-8FB6-EF4284E370F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75CF-4C41-8FB6-EF4284E370F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75CF-4C41-8FB6-EF4284E370F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errBars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>
                      <c:ext uri="{02D57815-91ED-43cb-92C2-25804820EDAC}">
                        <c15:formulaRef>
                          <c15:sqref>Hoja2!$B$5:$B$11</c15:sqref>
                        </c15:formulaRef>
                      </c:ext>
                    </c:extLst>
                    <c:strCache>
                      <c:ptCount val="7"/>
                      <c:pt idx="0">
                        <c:v>Conocimiento y dominio del tema.</c:v>
                      </c:pt>
                      <c:pt idx="1">
                        <c:v>Habilidad para comunicarse y transmitir el conocimiento.</c:v>
                      </c:pt>
                      <c:pt idx="2">
                        <c:v>Utilizacion de las ayudas audivisuales presentadas.</c:v>
                      </c:pt>
                      <c:pt idx="3">
                        <c:v>Puntualidad y presentación personal.</c:v>
                      </c:pt>
                      <c:pt idx="4">
                        <c:v>Contenido tematico teniendo en cuenta su utilidad.</c:v>
                      </c:pt>
                      <c:pt idx="5">
                        <c:v>Utilidad de los talleres.</c:v>
                      </c:pt>
                      <c:pt idx="6">
                        <c:v>Presentación Logistica y Ambiente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Hoja2!$D$5:$D$11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2</c:v>
                      </c:pt>
                      <c:pt idx="5">
                        <c:v>3</c:v>
                      </c:pt>
                      <c:pt idx="6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75CF-4C41-8FB6-EF4284E370FA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F-75CF-4C41-8FB6-EF4284E370F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1-75CF-4C41-8FB6-EF4284E370F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3-75CF-4C41-8FB6-EF4284E370F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5-75CF-4C41-8FB6-EF4284E370F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7-75CF-4C41-8FB6-EF4284E370F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9-75CF-4C41-8FB6-EF4284E370F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B-75CF-4C41-8FB6-EF4284E370F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errBars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Hoja2!$B$5:$B$11</c15:sqref>
                        </c15:formulaRef>
                      </c:ext>
                    </c:extLst>
                    <c:strCache>
                      <c:ptCount val="7"/>
                      <c:pt idx="0">
                        <c:v>Conocimiento y dominio del tema.</c:v>
                      </c:pt>
                      <c:pt idx="1">
                        <c:v>Habilidad para comunicarse y transmitir el conocimiento.</c:v>
                      </c:pt>
                      <c:pt idx="2">
                        <c:v>Utilizacion de las ayudas audivisuales presentadas.</c:v>
                      </c:pt>
                      <c:pt idx="3">
                        <c:v>Puntualidad y presentación personal.</c:v>
                      </c:pt>
                      <c:pt idx="4">
                        <c:v>Contenido tematico teniendo en cuenta su utilidad.</c:v>
                      </c:pt>
                      <c:pt idx="5">
                        <c:v>Utilidad de los talleres.</c:v>
                      </c:pt>
                      <c:pt idx="6">
                        <c:v>Presentación Logistica y Ambiente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Hoja2!$E$5:$E$11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1</c:v>
                      </c:pt>
                      <c:pt idx="2">
                        <c:v>4</c:v>
                      </c:pt>
                      <c:pt idx="3">
                        <c:v>2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75CF-4C41-8FB6-EF4284E370FA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E-75CF-4C41-8FB6-EF4284E370F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0-75CF-4C41-8FB6-EF4284E370F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2-75CF-4C41-8FB6-EF4284E370F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4-75CF-4C41-8FB6-EF4284E370F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6-75CF-4C41-8FB6-EF4284E370F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8-75CF-4C41-8FB6-EF4284E370F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A-75CF-4C41-8FB6-EF4284E370F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errBars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Hoja2!$B$5:$B$11</c15:sqref>
                        </c15:formulaRef>
                      </c:ext>
                    </c:extLst>
                    <c:strCache>
                      <c:ptCount val="7"/>
                      <c:pt idx="0">
                        <c:v>Conocimiento y dominio del tema.</c:v>
                      </c:pt>
                      <c:pt idx="1">
                        <c:v>Habilidad para comunicarse y transmitir el conocimiento.</c:v>
                      </c:pt>
                      <c:pt idx="2">
                        <c:v>Utilizacion de las ayudas audivisuales presentadas.</c:v>
                      </c:pt>
                      <c:pt idx="3">
                        <c:v>Puntualidad y presentación personal.</c:v>
                      </c:pt>
                      <c:pt idx="4">
                        <c:v>Contenido tematico teniendo en cuenta su utilidad.</c:v>
                      </c:pt>
                      <c:pt idx="5">
                        <c:v>Utilidad de los talleres.</c:v>
                      </c:pt>
                      <c:pt idx="6">
                        <c:v>Presentación Logistica y Ambiente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Hoja2!$F$5:$F$11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32</c:v>
                      </c:pt>
                      <c:pt idx="1">
                        <c:v>35</c:v>
                      </c:pt>
                      <c:pt idx="2">
                        <c:v>52</c:v>
                      </c:pt>
                      <c:pt idx="3">
                        <c:v>38</c:v>
                      </c:pt>
                      <c:pt idx="4">
                        <c:v>41</c:v>
                      </c:pt>
                      <c:pt idx="5">
                        <c:v>40</c:v>
                      </c:pt>
                      <c:pt idx="6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75CF-4C41-8FB6-EF4284E370FA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D-75CF-4C41-8FB6-EF4284E370F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F-75CF-4C41-8FB6-EF4284E370F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1-75CF-4C41-8FB6-EF4284E370F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3-75CF-4C41-8FB6-EF4284E370F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5-75CF-4C41-8FB6-EF4284E370FA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7-75CF-4C41-8FB6-EF4284E370FA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9-75CF-4C41-8FB6-EF4284E370F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errBars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Hoja2!$B$5:$B$11</c15:sqref>
                        </c15:formulaRef>
                      </c:ext>
                    </c:extLst>
                    <c:strCache>
                      <c:ptCount val="7"/>
                      <c:pt idx="0">
                        <c:v>Conocimiento y dominio del tema.</c:v>
                      </c:pt>
                      <c:pt idx="1">
                        <c:v>Habilidad para comunicarse y transmitir el conocimiento.</c:v>
                      </c:pt>
                      <c:pt idx="2">
                        <c:v>Utilizacion de las ayudas audivisuales presentadas.</c:v>
                      </c:pt>
                      <c:pt idx="3">
                        <c:v>Puntualidad y presentación personal.</c:v>
                      </c:pt>
                      <c:pt idx="4">
                        <c:v>Contenido tematico teniendo en cuenta su utilidad.</c:v>
                      </c:pt>
                      <c:pt idx="5">
                        <c:v>Utilidad de los talleres.</c:v>
                      </c:pt>
                      <c:pt idx="6">
                        <c:v>Presentación Logistica y Ambiente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Hoja2!$G$5:$G$11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75</c:v>
                      </c:pt>
                      <c:pt idx="1">
                        <c:v>74</c:v>
                      </c:pt>
                      <c:pt idx="2">
                        <c:v>63</c:v>
                      </c:pt>
                      <c:pt idx="3">
                        <c:v>64</c:v>
                      </c:pt>
                      <c:pt idx="4">
                        <c:v>56</c:v>
                      </c:pt>
                      <c:pt idx="5">
                        <c:v>57</c:v>
                      </c:pt>
                      <c:pt idx="6">
                        <c:v>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A-75CF-4C41-8FB6-EF4284E370FA}"/>
                  </c:ext>
                </c:extLst>
              </c15:ser>
            </c15:filteredPieSeries>
          </c:ext>
        </c:extLst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C7620-0816-443D-A180-3BF5B6800885}" type="datetimeFigureOut">
              <a:rPr lang="es-CO" smtClean="0"/>
              <a:t>17/05/2023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684C3-D3AE-4334-9695-CBC28EB54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62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684C3-D3AE-4334-9695-CBC28EB54A2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564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651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20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5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0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28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454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9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9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37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6059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09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0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43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90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6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175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23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373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08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3013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092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0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1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1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416"/>
            <a:ext cx="9144000" cy="57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1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1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A4097766-03B3-4023-9801-6A0BDE5ECF4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17/05/2023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A2BE5F30-0CD2-4D01-9335-CD50DEF94C5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378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416"/>
            <a:ext cx="9144000" cy="57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416"/>
            <a:ext cx="9144000" cy="57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7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/>
          <p:nvPr/>
        </p:nvSpPr>
        <p:spPr>
          <a:xfrm>
            <a:off x="365919" y="266133"/>
            <a:ext cx="8343899" cy="338552"/>
          </a:xfrm>
          <a:prstGeom prst="rect">
            <a:avLst/>
          </a:prstGeom>
          <a:noFill/>
          <a:ln>
            <a:noFill/>
          </a:ln>
        </p:spPr>
        <p:txBody>
          <a:bodyPr wrap="square" lIns="91437" tIns="45719" rIns="91437" bIns="45719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O" sz="1600" b="1" dirty="0" smtClean="0">
                <a:latin typeface="Arial" pitchFamily="34" charset="0"/>
                <a:cs typeface="Arial" pitchFamily="34" charset="0"/>
              </a:rPr>
              <a:t>RESULTADOS ENCUESTA DE PROVEEDORES </a:t>
            </a:r>
            <a:endParaRPr lang="es-CO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22182"/>
              </p:ext>
            </p:extLst>
          </p:nvPr>
        </p:nvGraphicFramePr>
        <p:xfrm>
          <a:off x="535709" y="2780146"/>
          <a:ext cx="7934036" cy="270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8" name="Gráfico 7"/>
              <p:cNvGraphicFramePr/>
              <p:nvPr>
                <p:extLst>
                  <p:ext uri="{D42A27DB-BD31-4B8C-83A1-F6EECF244321}">
                    <p14:modId xmlns:p14="http://schemas.microsoft.com/office/powerpoint/2010/main" val="3450342062"/>
                  </p:ext>
                </p:extLst>
              </p:nvPr>
            </p:nvGraphicFramePr>
            <p:xfrm>
              <a:off x="2078181" y="785092"/>
              <a:ext cx="5006109" cy="1995054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Gráfico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181" y="785092"/>
                <a:ext cx="5006109" cy="19950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6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153008"/>
              </p:ext>
            </p:extLst>
          </p:nvPr>
        </p:nvGraphicFramePr>
        <p:xfrm>
          <a:off x="728663" y="895350"/>
          <a:ext cx="7686674" cy="392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930337"/>
              </p:ext>
            </p:extLst>
          </p:nvPr>
        </p:nvGraphicFramePr>
        <p:xfrm>
          <a:off x="561975" y="685800"/>
          <a:ext cx="802005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83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600891"/>
              </p:ext>
            </p:extLst>
          </p:nvPr>
        </p:nvGraphicFramePr>
        <p:xfrm>
          <a:off x="600364" y="360218"/>
          <a:ext cx="7342909" cy="498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45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iseño personaliz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10112</TotalTime>
  <Words>28</Words>
  <Application>Microsoft Office PowerPoint</Application>
  <PresentationFormat>Presentación en pantalla (16:10)</PresentationFormat>
  <Paragraphs>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Diseño personalizado</vt:lpstr>
      <vt:lpstr>1_Diseño personalizado</vt:lpstr>
      <vt:lpstr>2_Diseño personalizado</vt:lpstr>
      <vt:lpstr>4_Diseño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INDUMIL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ocsba83</dc:creator>
  <cp:lastModifiedBy>Sandra Milena Bernal Gallego</cp:lastModifiedBy>
  <cp:revision>412</cp:revision>
  <cp:lastPrinted>2022-05-19T12:36:52Z</cp:lastPrinted>
  <dcterms:created xsi:type="dcterms:W3CDTF">2022-02-16T19:53:00Z</dcterms:created>
  <dcterms:modified xsi:type="dcterms:W3CDTF">2023-05-17T17:10:31Z</dcterms:modified>
</cp:coreProperties>
</file>