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7"/>
  </p:notesMasterIdLst>
  <p:sldIdLst>
    <p:sldId id="264" r:id="rId3"/>
    <p:sldId id="272" r:id="rId4"/>
    <p:sldId id="270" r:id="rId5"/>
    <p:sldId id="269" r:id="rId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91D0"/>
    <a:srgbClr val="0291CF"/>
    <a:srgbClr val="1F9232"/>
    <a:srgbClr val="0061A6"/>
    <a:srgbClr val="124B9C"/>
    <a:srgbClr val="D212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120" y="684"/>
      </p:cViewPr>
      <p:guideLst/>
    </p:cSldViewPr>
  </p:slideViewPr>
  <p:notesTextViewPr>
    <p:cViewPr>
      <p:scale>
        <a:sx n="1" d="1"/>
        <a:sy n="1" d="1"/>
      </p:scale>
      <p:origin x="0" y="0"/>
    </p:cViewPr>
  </p:notesTextViewPr>
  <p:notesViewPr>
    <p:cSldViewPr snapToGrid="0">
      <p:cViewPr varScale="1">
        <p:scale>
          <a:sx n="79" d="100"/>
          <a:sy n="79" d="100"/>
        </p:scale>
        <p:origin x="20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762F42-B226-439E-9D0A-C1B0CF8E0480}" type="datetimeFigureOut">
              <a:rPr lang="es-ES" smtClean="0"/>
              <a:t>03/04/2023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B89CD3-C901-4DC8-98BA-35E55B651CFC}" type="slidenum">
              <a:rPr lang="es-ES" smtClean="0"/>
              <a:t>‹Nº›</a:t>
            </a:fld>
            <a:endParaRPr lang="es-ES"/>
          </a:p>
        </p:txBody>
      </p:sp>
    </p:spTree>
    <p:extLst>
      <p:ext uri="{BB962C8B-B14F-4D97-AF65-F5344CB8AC3E}">
        <p14:creationId xmlns:p14="http://schemas.microsoft.com/office/powerpoint/2010/main" val="1144694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47983EDC-037C-4F94-B472-F7F38785B7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userDrawn="1"/>
        </p:nvPicPr>
        <p:blipFill>
          <a:blip r:embed="rId3"/>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11193161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A3B592-451D-4E67-BABB-5FCA34D5859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CCC68783-56DF-4FAA-8F93-6B4AD56AEB7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4C4641D9-FAB3-4457-92C4-E0E5234440D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4255050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34" name="Rectángulo 33"/>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3" name="Imagen 32"/>
          <p:cNvPicPr>
            <a:picLocks noChangeAspect="1"/>
          </p:cNvPicPr>
          <p:nvPr userDrawn="1"/>
        </p:nvPicPr>
        <p:blipFill>
          <a:blip r:embed="rId2"/>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5264841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5856F1-C003-4654-AA02-EDE23AEA011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121CB533-E44F-43AA-BAB3-5324B317E80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Tree>
    <p:extLst>
      <p:ext uri="{BB962C8B-B14F-4D97-AF65-F5344CB8AC3E}">
        <p14:creationId xmlns:p14="http://schemas.microsoft.com/office/powerpoint/2010/main" val="241664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E9BD77-AD71-493E-B871-AD470499A376}"/>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C44FD2C-C375-4A8A-8B03-A85B4FE093F0}"/>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651566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131CB-222D-48DE-BC39-60092EB62A0B}"/>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F26C976-1CD7-485E-8A8D-72FCC226F808}"/>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6DD4FB2A-C698-49C4-A98A-FFC9AFEAE98A}"/>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968544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53DF47-D18C-4A8C-9BC7-D841607FAD4A}"/>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5ABC5400-AD0C-4C31-BCFB-707F2DEFFFC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A996D35-EF62-4B3A-B959-496A75EC7156}"/>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CE405BD5-2C10-4ABA-85B0-69043DA2F1B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649223E-8D26-46A3-AE99-245556CAC2CF}"/>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1948073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D37E02-0B4D-4586-91B3-E08A7DA1A4F2}"/>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287710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80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63B605-8832-402F-9AD0-0B57E8D7937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966553B-CFF3-4211-8A6F-9DBF433D934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9B186850-71AC-40CE-A5DD-CFDD366CCBE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8156376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3.jp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8581101-EE73-49E2-A291-71A545029C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userDrawn="1"/>
        </p:nvPicPr>
        <p:blipFill>
          <a:blip r:embed="rId5"/>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3451197100"/>
      </p:ext>
    </p:extLst>
  </p:cSld>
  <p:clrMap bg1="lt1" tx1="dk1" bg2="lt2" tx2="dk2" accent1="accent1" accent2="accent2" accent3="accent3" accent4="accent4" accent5="accent5" accent6="accent6" hlink="hlink" folHlink="folHlink"/>
  <p:sldLayoutIdLst>
    <p:sldLayoutId id="2147483650" r:id="rId1"/>
    <p:sldLayoutId id="2147483649"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260CDAC-D31F-460D-8A0D-3FDC1BBD5E3E}"/>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695720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67" r:id="rId5"/>
    <p:sldLayoutId id="2147483668" r:id="rId6"/>
    <p:sldLayoutId id="2147483669" r:id="rId7"/>
    <p:sldLayoutId id="2147483670"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49599" y="1243952"/>
            <a:ext cx="3062084" cy="461665"/>
          </a:xfrm>
          <a:prstGeom prst="rect">
            <a:avLst/>
          </a:prstGeom>
          <a:noFill/>
        </p:spPr>
        <p:txBody>
          <a:bodyPr wrap="square" rtlCol="0">
            <a:spAutoFit/>
          </a:bodyPr>
          <a:lstStyle/>
          <a:p>
            <a:r>
              <a:rPr lang="es-CO" sz="2400" b="1" dirty="0" smtClean="0">
                <a:latin typeface="Arial" panose="020B0604020202020204" pitchFamily="34" charset="0"/>
                <a:cs typeface="Arial" panose="020B0604020202020204" pitchFamily="34" charset="0"/>
              </a:rPr>
              <a:t>OFICINA LEGAL</a:t>
            </a:r>
            <a:endParaRPr lang="es-ES" sz="2400" b="1" dirty="0">
              <a:latin typeface="Arial" panose="020B0604020202020204" pitchFamily="34" charset="0"/>
              <a:cs typeface="Arial" panose="020B0604020202020204" pitchFamily="34" charset="0"/>
            </a:endParaRPr>
          </a:p>
        </p:txBody>
      </p:sp>
      <p:sp>
        <p:nvSpPr>
          <p:cNvPr id="3" name="CuadroTexto 2"/>
          <p:cNvSpPr txBox="1"/>
          <p:nvPr/>
        </p:nvSpPr>
        <p:spPr>
          <a:xfrm>
            <a:off x="393883" y="2906332"/>
            <a:ext cx="5425026" cy="1200329"/>
          </a:xfrm>
          <a:prstGeom prst="rect">
            <a:avLst/>
          </a:prstGeom>
          <a:noFill/>
        </p:spPr>
        <p:txBody>
          <a:bodyPr wrap="square" rtlCol="0">
            <a:spAutoFit/>
          </a:bodyPr>
          <a:lstStyle/>
          <a:p>
            <a:pPr algn="ctr"/>
            <a:r>
              <a:rPr lang="es-CO" sz="3600" dirty="0" smtClean="0">
                <a:latin typeface="Arial Black" panose="020B0A04020102020204" pitchFamily="34" charset="0"/>
              </a:rPr>
              <a:t>BOLETÍN </a:t>
            </a:r>
            <a:r>
              <a:rPr lang="es-ES" sz="3600" dirty="0" smtClean="0">
                <a:latin typeface="Arial Black" panose="020B0A04020102020204" pitchFamily="34" charset="0"/>
              </a:rPr>
              <a:t>TUTELAS </a:t>
            </a:r>
            <a:endParaRPr lang="es-CO" sz="3600" dirty="0">
              <a:latin typeface="Arial Black" panose="020B0A04020102020204" pitchFamily="34" charset="0"/>
            </a:endParaRPr>
          </a:p>
          <a:p>
            <a:pPr algn="ctr"/>
            <a:r>
              <a:rPr lang="es-CO" sz="3600" dirty="0" smtClean="0">
                <a:latin typeface="Arial Black" panose="020B0A04020102020204" pitchFamily="34" charset="0"/>
              </a:rPr>
              <a:t>MARZO DE 2023</a:t>
            </a:r>
            <a:endParaRPr lang="es-ES" sz="3600" dirty="0">
              <a:latin typeface="Arial Black" panose="020B0A04020102020204" pitchFamily="34" charset="0"/>
            </a:endParaRPr>
          </a:p>
        </p:txBody>
      </p:sp>
    </p:spTree>
    <p:extLst>
      <p:ext uri="{BB962C8B-B14F-4D97-AF65-F5344CB8AC3E}">
        <p14:creationId xmlns:p14="http://schemas.microsoft.com/office/powerpoint/2010/main" val="2479033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78141" y="275502"/>
            <a:ext cx="4622099" cy="461665"/>
          </a:xfrm>
          <a:prstGeom prst="rect">
            <a:avLst/>
          </a:prstGeom>
        </p:spPr>
        <p:txBody>
          <a:bodyPr wrap="none">
            <a:spAutoFit/>
          </a:bodyPr>
          <a:lstStyle/>
          <a:p>
            <a:r>
              <a:rPr lang="es-CO" sz="2400" b="1" dirty="0"/>
              <a:t>BOLETÍN DE TUTELAS </a:t>
            </a:r>
            <a:r>
              <a:rPr lang="es-CO" sz="2400" b="1" dirty="0" smtClean="0"/>
              <a:t>MARZO 2023</a:t>
            </a:r>
            <a:endParaRPr lang="es-ES" sz="2400" b="1" dirty="0"/>
          </a:p>
        </p:txBody>
      </p:sp>
      <p:graphicFrame>
        <p:nvGraphicFramePr>
          <p:cNvPr id="6" name="Tabla 5"/>
          <p:cNvGraphicFramePr>
            <a:graphicFrameLocks noGrp="1"/>
          </p:cNvGraphicFramePr>
          <p:nvPr>
            <p:extLst>
              <p:ext uri="{D42A27DB-BD31-4B8C-83A1-F6EECF244321}">
                <p14:modId xmlns:p14="http://schemas.microsoft.com/office/powerpoint/2010/main" val="1239666918"/>
              </p:ext>
            </p:extLst>
          </p:nvPr>
        </p:nvGraphicFramePr>
        <p:xfrm>
          <a:off x="213755" y="866898"/>
          <a:ext cx="11780322" cy="5247357"/>
        </p:xfrm>
        <a:graphic>
          <a:graphicData uri="http://schemas.openxmlformats.org/drawingml/2006/table">
            <a:tbl>
              <a:tblPr/>
              <a:tblGrid>
                <a:gridCol w="454547">
                  <a:extLst>
                    <a:ext uri="{9D8B030D-6E8A-4147-A177-3AD203B41FA5}">
                      <a16:colId xmlns:a16="http://schemas.microsoft.com/office/drawing/2014/main" val="2750184880"/>
                    </a:ext>
                  </a:extLst>
                </a:gridCol>
                <a:gridCol w="1647386">
                  <a:extLst>
                    <a:ext uri="{9D8B030D-6E8A-4147-A177-3AD203B41FA5}">
                      <a16:colId xmlns:a16="http://schemas.microsoft.com/office/drawing/2014/main" val="215807871"/>
                    </a:ext>
                  </a:extLst>
                </a:gridCol>
                <a:gridCol w="1733798">
                  <a:extLst>
                    <a:ext uri="{9D8B030D-6E8A-4147-A177-3AD203B41FA5}">
                      <a16:colId xmlns:a16="http://schemas.microsoft.com/office/drawing/2014/main" val="2892790022"/>
                    </a:ext>
                  </a:extLst>
                </a:gridCol>
                <a:gridCol w="1235033">
                  <a:extLst>
                    <a:ext uri="{9D8B030D-6E8A-4147-A177-3AD203B41FA5}">
                      <a16:colId xmlns:a16="http://schemas.microsoft.com/office/drawing/2014/main" val="4161859372"/>
                    </a:ext>
                  </a:extLst>
                </a:gridCol>
                <a:gridCol w="1615045">
                  <a:extLst>
                    <a:ext uri="{9D8B030D-6E8A-4147-A177-3AD203B41FA5}">
                      <a16:colId xmlns:a16="http://schemas.microsoft.com/office/drawing/2014/main" val="1192375780"/>
                    </a:ext>
                  </a:extLst>
                </a:gridCol>
                <a:gridCol w="1128155">
                  <a:extLst>
                    <a:ext uri="{9D8B030D-6E8A-4147-A177-3AD203B41FA5}">
                      <a16:colId xmlns:a16="http://schemas.microsoft.com/office/drawing/2014/main" val="3935091137"/>
                    </a:ext>
                  </a:extLst>
                </a:gridCol>
                <a:gridCol w="1128156">
                  <a:extLst>
                    <a:ext uri="{9D8B030D-6E8A-4147-A177-3AD203B41FA5}">
                      <a16:colId xmlns:a16="http://schemas.microsoft.com/office/drawing/2014/main" val="896765465"/>
                    </a:ext>
                  </a:extLst>
                </a:gridCol>
                <a:gridCol w="1045029">
                  <a:extLst>
                    <a:ext uri="{9D8B030D-6E8A-4147-A177-3AD203B41FA5}">
                      <a16:colId xmlns:a16="http://schemas.microsoft.com/office/drawing/2014/main" val="4037599691"/>
                    </a:ext>
                  </a:extLst>
                </a:gridCol>
                <a:gridCol w="1793173">
                  <a:extLst>
                    <a:ext uri="{9D8B030D-6E8A-4147-A177-3AD203B41FA5}">
                      <a16:colId xmlns:a16="http://schemas.microsoft.com/office/drawing/2014/main" val="2221274322"/>
                    </a:ext>
                  </a:extLst>
                </a:gridCol>
              </a:tblGrid>
              <a:tr h="344601">
                <a:tc gridSpan="9">
                  <a:txBody>
                    <a:bodyPr/>
                    <a:lstStyle/>
                    <a:p>
                      <a:pPr algn="ctr" fontAlgn="ctr"/>
                      <a:r>
                        <a:rPr lang="es-ES" sz="1400" b="1" i="0" u="none" strike="noStrike" dirty="0">
                          <a:solidFill>
                            <a:srgbClr val="000000"/>
                          </a:solidFill>
                          <a:effectLst/>
                          <a:latin typeface="Calibri" panose="020F0502020204030204" pitchFamily="34" charset="0"/>
                        </a:rPr>
                        <a:t>TUTELAS MARZO 2023</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711836590"/>
                  </a:ext>
                </a:extLst>
              </a:tr>
              <a:tr h="567567">
                <a:tc>
                  <a:txBody>
                    <a:bodyPr/>
                    <a:lstStyle/>
                    <a:p>
                      <a:pPr algn="ctr" fontAlgn="ctr"/>
                      <a:r>
                        <a:rPr lang="es-ES" sz="1100" b="1" i="0" u="none" strike="noStrike" dirty="0" smtClean="0">
                          <a:solidFill>
                            <a:srgbClr val="000000"/>
                          </a:solidFill>
                          <a:effectLst/>
                          <a:latin typeface="Calibri" panose="020F0502020204030204" pitchFamily="34" charset="0"/>
                        </a:rPr>
                        <a:t>Ítem</a:t>
                      </a:r>
                      <a:endParaRPr lang="es-ES" sz="1100" b="1" i="0" u="none" strike="noStrike" dirty="0">
                        <a:solidFill>
                          <a:srgbClr val="000000"/>
                        </a:solidFill>
                        <a:effectLst/>
                        <a:latin typeface="Calibri" panose="020F0502020204030204" pitchFamily="34" charset="0"/>
                      </a:endParaRP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1" i="0" u="none" strike="noStrike" dirty="0">
                          <a:solidFill>
                            <a:srgbClr val="000000"/>
                          </a:solidFill>
                          <a:effectLst/>
                          <a:latin typeface="Calibri" panose="020F0502020204030204" pitchFamily="34" charset="0"/>
                        </a:rPr>
                        <a:t>NUMERO DE RADICADO</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1" i="0" u="none" strike="noStrike">
                          <a:solidFill>
                            <a:srgbClr val="000000"/>
                          </a:solidFill>
                          <a:effectLst/>
                          <a:latin typeface="Calibri" panose="020F0502020204030204" pitchFamily="34" charset="0"/>
                        </a:rPr>
                        <a:t> DESPACHO JUDICIAL</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1" i="0" u="none" strike="noStrike" dirty="0">
                          <a:solidFill>
                            <a:srgbClr val="000000"/>
                          </a:solidFill>
                          <a:effectLst/>
                          <a:latin typeface="Calibri" panose="020F0502020204030204" pitchFamily="34" charset="0"/>
                        </a:rPr>
                        <a:t>ACCIONANTE</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1" i="0" u="none" strike="noStrike" dirty="0">
                          <a:solidFill>
                            <a:srgbClr val="000000"/>
                          </a:solidFill>
                          <a:effectLst/>
                          <a:latin typeface="Calibri" panose="020F0502020204030204" pitchFamily="34" charset="0"/>
                        </a:rPr>
                        <a:t>ACCIONADO</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1" i="0" u="none" strike="noStrike">
                          <a:solidFill>
                            <a:srgbClr val="000000"/>
                          </a:solidFill>
                          <a:effectLst/>
                          <a:latin typeface="Calibri" panose="020F0502020204030204" pitchFamily="34" charset="0"/>
                        </a:rPr>
                        <a:t>CONTESTACIÓN</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1" i="0" u="none" strike="noStrike">
                          <a:solidFill>
                            <a:srgbClr val="000000"/>
                          </a:solidFill>
                          <a:effectLst/>
                          <a:latin typeface="Calibri" panose="020F0502020204030204" pitchFamily="34" charset="0"/>
                        </a:rPr>
                        <a:t>FALLO</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1" i="0" u="none" strike="noStrike">
                          <a:solidFill>
                            <a:srgbClr val="000000"/>
                          </a:solidFill>
                          <a:effectLst/>
                          <a:latin typeface="Calibri" panose="020F0502020204030204" pitchFamily="34" charset="0"/>
                        </a:rPr>
                        <a:t>ESTADO ACTUAL</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1" i="0" u="none" strike="noStrike">
                          <a:solidFill>
                            <a:srgbClr val="000000"/>
                          </a:solidFill>
                          <a:effectLst/>
                          <a:latin typeface="Calibri" panose="020F0502020204030204" pitchFamily="34" charset="0"/>
                        </a:rPr>
                        <a:t>DERECHO FUNDAMENTAL PRESUNTAMENTE VULNERADO</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3964314"/>
                  </a:ext>
                </a:extLst>
              </a:tr>
              <a:tr h="567567">
                <a:tc>
                  <a:txBody>
                    <a:bodyPr/>
                    <a:lstStyle/>
                    <a:p>
                      <a:pPr algn="ctr" fontAlgn="ctr"/>
                      <a:r>
                        <a:rPr lang="es-ES" sz="1100" b="0" i="0" u="none" strike="noStrike">
                          <a:solidFill>
                            <a:srgbClr val="000000"/>
                          </a:solidFill>
                          <a:effectLst/>
                          <a:latin typeface="Calibri" panose="020F0502020204030204" pitchFamily="34" charset="0"/>
                        </a:rPr>
                        <a:t>1</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dirty="0">
                          <a:solidFill>
                            <a:srgbClr val="000000"/>
                          </a:solidFill>
                          <a:effectLst/>
                          <a:latin typeface="Calibri" panose="020F0502020204030204" pitchFamily="34" charset="0"/>
                        </a:rPr>
                        <a:t>2023-00029</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dirty="0">
                          <a:solidFill>
                            <a:srgbClr val="000000"/>
                          </a:solidFill>
                          <a:effectLst/>
                          <a:latin typeface="Calibri" panose="020F0502020204030204" pitchFamily="34" charset="0"/>
                        </a:rPr>
                        <a:t>Juzgado Octavo Penal del Circuito con Funciones de Conocimiento de Medellín</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Calibri" panose="020F0502020204030204" pitchFamily="34" charset="0"/>
                        </a:rPr>
                        <a:t>SAMUEL ANTONIO DAVID TORO</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dirty="0">
                          <a:solidFill>
                            <a:srgbClr val="000000"/>
                          </a:solidFill>
                          <a:effectLst/>
                          <a:latin typeface="Calibri" panose="020F0502020204030204" pitchFamily="34" charset="0"/>
                        </a:rPr>
                        <a:t>INDUMIL</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Calibri" panose="020F0502020204030204" pitchFamily="34" charset="0"/>
                        </a:rPr>
                        <a:t>03/0372023</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Calibri" panose="020F0502020204030204" pitchFamily="34" charset="0"/>
                        </a:rPr>
                        <a:t>A FAVOR DE INDUMIL</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Calibri" panose="020F0502020204030204" pitchFamily="34" charset="0"/>
                        </a:rPr>
                        <a:t>Terminada</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Calibri" panose="020F0502020204030204" pitchFamily="34" charset="0"/>
                        </a:rPr>
                        <a:t>Derecho Fundamental de Petición</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113348"/>
                  </a:ext>
                </a:extLst>
              </a:tr>
              <a:tr h="567567">
                <a:tc>
                  <a:txBody>
                    <a:bodyPr/>
                    <a:lstStyle/>
                    <a:p>
                      <a:pPr algn="ctr" fontAlgn="ctr"/>
                      <a:r>
                        <a:rPr lang="es-ES" sz="1100" b="0" i="0" u="none" strike="noStrike">
                          <a:solidFill>
                            <a:srgbClr val="000000"/>
                          </a:solidFill>
                          <a:effectLst/>
                          <a:latin typeface="Calibri" panose="020F0502020204030204" pitchFamily="34" charset="0"/>
                        </a:rPr>
                        <a:t>2</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Calibri" panose="020F0502020204030204" pitchFamily="34" charset="0"/>
                        </a:rPr>
                        <a:t>2023-00102</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dirty="0">
                          <a:solidFill>
                            <a:srgbClr val="000000"/>
                          </a:solidFill>
                          <a:effectLst/>
                          <a:latin typeface="Calibri" panose="020F0502020204030204" pitchFamily="34" charset="0"/>
                        </a:rPr>
                        <a:t>Juzgado Séptimo Laboral del Circuito de Bogotá D.C.</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dirty="0">
                          <a:solidFill>
                            <a:srgbClr val="000000"/>
                          </a:solidFill>
                          <a:effectLst/>
                          <a:latin typeface="Calibri" panose="020F0502020204030204" pitchFamily="34" charset="0"/>
                        </a:rPr>
                        <a:t>EISAR YULIAN MONSALVE GONZALEZ</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dirty="0">
                          <a:solidFill>
                            <a:srgbClr val="000000"/>
                          </a:solidFill>
                          <a:effectLst/>
                          <a:latin typeface="Calibri" panose="020F0502020204030204" pitchFamily="34" charset="0"/>
                        </a:rPr>
                        <a:t>DEPARTAMENTO DE POLICIA DE CUNDINAMARCA- INDUMIL</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Calibri" panose="020F0502020204030204" pitchFamily="34" charset="0"/>
                        </a:rPr>
                        <a:t>15/03/2023</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Calibri" panose="020F0502020204030204" pitchFamily="34" charset="0"/>
                        </a:rPr>
                        <a:t>A FAVOR DE INDUMIL</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Calibri" panose="020F0502020204030204" pitchFamily="34" charset="0"/>
                        </a:rPr>
                        <a:t>Terminada</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Calibri" panose="020F0502020204030204" pitchFamily="34" charset="0"/>
                        </a:rPr>
                        <a:t>Derecho Fundamental de Petición</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09292602"/>
                  </a:ext>
                </a:extLst>
              </a:tr>
              <a:tr h="567567">
                <a:tc>
                  <a:txBody>
                    <a:bodyPr/>
                    <a:lstStyle/>
                    <a:p>
                      <a:pPr algn="ctr" fontAlgn="ctr"/>
                      <a:r>
                        <a:rPr lang="es-ES" sz="1100" b="0" i="0" u="none" strike="noStrike">
                          <a:solidFill>
                            <a:srgbClr val="000000"/>
                          </a:solidFill>
                          <a:effectLst/>
                          <a:latin typeface="Calibri" panose="020F0502020204030204" pitchFamily="34" charset="0"/>
                        </a:rPr>
                        <a:t>3</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Calibri" panose="020F0502020204030204" pitchFamily="34" charset="0"/>
                        </a:rPr>
                        <a:t>2023-00057</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Calibri" panose="020F0502020204030204" pitchFamily="34" charset="0"/>
                        </a:rPr>
                        <a:t>Juzgado Tercero Penal del Circuito de Pasto, Nariño</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dirty="0">
                          <a:solidFill>
                            <a:srgbClr val="000000"/>
                          </a:solidFill>
                          <a:effectLst/>
                          <a:latin typeface="Calibri" panose="020F0502020204030204" pitchFamily="34" charset="0"/>
                        </a:rPr>
                        <a:t>GONZALO RIVADENEIRA SANTACRUZ</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dirty="0">
                          <a:solidFill>
                            <a:srgbClr val="000000"/>
                          </a:solidFill>
                          <a:effectLst/>
                          <a:latin typeface="Calibri" panose="020F0502020204030204" pitchFamily="34" charset="0"/>
                        </a:rPr>
                        <a:t>INDUMIL - DCCAE</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dirty="0">
                          <a:solidFill>
                            <a:srgbClr val="000000"/>
                          </a:solidFill>
                          <a:effectLst/>
                          <a:latin typeface="Calibri" panose="020F0502020204030204" pitchFamily="34" charset="0"/>
                        </a:rPr>
                        <a:t>15/03/2023</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Calibri" panose="020F0502020204030204" pitchFamily="34" charset="0"/>
                        </a:rPr>
                        <a:t>A FAVOR DE INDUMIL</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Calibri" panose="020F0502020204030204" pitchFamily="34" charset="0"/>
                        </a:rPr>
                        <a:t>Terminada</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Calibri" panose="020F0502020204030204" pitchFamily="34" charset="0"/>
                        </a:rPr>
                        <a:t>Debido Proceso, Derecho Fundamental de Petición</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14880702"/>
                  </a:ext>
                </a:extLst>
              </a:tr>
              <a:tr h="562892">
                <a:tc>
                  <a:txBody>
                    <a:bodyPr/>
                    <a:lstStyle/>
                    <a:p>
                      <a:pPr algn="ctr" fontAlgn="ctr"/>
                      <a:r>
                        <a:rPr lang="es-ES" sz="1100" b="0" i="0" u="none" strike="noStrike">
                          <a:solidFill>
                            <a:srgbClr val="000000"/>
                          </a:solidFill>
                          <a:effectLst/>
                          <a:latin typeface="Calibri" panose="020F0502020204030204" pitchFamily="34" charset="0"/>
                        </a:rPr>
                        <a:t>4</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Calibri" panose="020F0502020204030204" pitchFamily="34" charset="0"/>
                        </a:rPr>
                        <a:t>2023-00061</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Calibri" panose="020F0502020204030204" pitchFamily="34" charset="0"/>
                        </a:rPr>
                        <a:t>Juzgado Segundo Civil Del Circuito De Pasto, Nariño</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Calibri" panose="020F0502020204030204" pitchFamily="34" charset="0"/>
                        </a:rPr>
                        <a:t>JORGE ANDRES SANCHEZ PORTILLA</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dirty="0">
                          <a:solidFill>
                            <a:srgbClr val="000000"/>
                          </a:solidFill>
                          <a:effectLst/>
                          <a:latin typeface="Calibri" panose="020F0502020204030204" pitchFamily="34" charset="0"/>
                        </a:rPr>
                        <a:t>INDUMIL - DCCAE</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dirty="0">
                          <a:solidFill>
                            <a:srgbClr val="000000"/>
                          </a:solidFill>
                          <a:effectLst/>
                          <a:latin typeface="Calibri" panose="020F0502020204030204" pitchFamily="34" charset="0"/>
                        </a:rPr>
                        <a:t>16/03/2023</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Calibri" panose="020F0502020204030204" pitchFamily="34" charset="0"/>
                        </a:rPr>
                        <a:t>A FAVOR DE INDUMIL</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Calibri" panose="020F0502020204030204" pitchFamily="34" charset="0"/>
                        </a:rPr>
                        <a:t>Terminada</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Calibri" panose="020F0502020204030204" pitchFamily="34" charset="0"/>
                        </a:rPr>
                        <a:t>Debido Proceso, Derecho Fundamental de Petición</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90501565"/>
                  </a:ext>
                </a:extLst>
              </a:tr>
              <a:tr h="381265">
                <a:tc>
                  <a:txBody>
                    <a:bodyPr/>
                    <a:lstStyle/>
                    <a:p>
                      <a:pPr algn="ctr" fontAlgn="ctr"/>
                      <a:r>
                        <a:rPr lang="es-ES" sz="1100" b="0" i="0" u="none" strike="noStrike">
                          <a:solidFill>
                            <a:srgbClr val="000000"/>
                          </a:solidFill>
                          <a:effectLst/>
                          <a:latin typeface="Calibri" panose="020F0502020204030204" pitchFamily="34" charset="0"/>
                        </a:rPr>
                        <a:t>5</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Calibri" panose="020F0502020204030204" pitchFamily="34" charset="0"/>
                        </a:rPr>
                        <a:t>2023-00061</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dirty="0">
                          <a:solidFill>
                            <a:srgbClr val="000000"/>
                          </a:solidFill>
                          <a:effectLst/>
                          <a:latin typeface="Calibri" panose="020F0502020204030204" pitchFamily="34" charset="0"/>
                        </a:rPr>
                        <a:t> </a:t>
                      </a:r>
                      <a:r>
                        <a:rPr lang="es-ES" sz="1100" b="0" i="0" u="none" strike="noStrike" dirty="0" smtClean="0">
                          <a:solidFill>
                            <a:srgbClr val="000000"/>
                          </a:solidFill>
                          <a:effectLst/>
                          <a:latin typeface="Calibri" panose="020F0502020204030204" pitchFamily="34" charset="0"/>
                        </a:rPr>
                        <a:t>Juzgado</a:t>
                      </a:r>
                      <a:r>
                        <a:rPr lang="es-ES" sz="1100" b="0" i="0" u="none" strike="noStrike" baseline="0" dirty="0" smtClean="0">
                          <a:solidFill>
                            <a:srgbClr val="000000"/>
                          </a:solidFill>
                          <a:effectLst/>
                          <a:latin typeface="Calibri" panose="020F0502020204030204" pitchFamily="34" charset="0"/>
                        </a:rPr>
                        <a:t> Octavo Administrativo Oral </a:t>
                      </a:r>
                      <a:r>
                        <a:rPr lang="es-ES" sz="1100" b="0" i="0" u="none" strike="noStrike" baseline="0" smtClean="0">
                          <a:solidFill>
                            <a:srgbClr val="000000"/>
                          </a:solidFill>
                          <a:effectLst/>
                          <a:latin typeface="Calibri" panose="020F0502020204030204" pitchFamily="34" charset="0"/>
                        </a:rPr>
                        <a:t>de Medellín, </a:t>
                      </a:r>
                      <a:r>
                        <a:rPr lang="es-ES" sz="1100" b="0" i="0" u="none" strike="noStrike" baseline="0" dirty="0" smtClean="0">
                          <a:solidFill>
                            <a:srgbClr val="000000"/>
                          </a:solidFill>
                          <a:effectLst/>
                          <a:latin typeface="Calibri" panose="020F0502020204030204" pitchFamily="34" charset="0"/>
                        </a:rPr>
                        <a:t>Antioquia</a:t>
                      </a:r>
                      <a:endParaRPr lang="es-ES" sz="1100" b="0" i="0" u="none" strike="noStrike" dirty="0">
                        <a:solidFill>
                          <a:srgbClr val="000000"/>
                        </a:solidFill>
                        <a:effectLst/>
                        <a:latin typeface="Calibri" panose="020F0502020204030204" pitchFamily="34" charset="0"/>
                      </a:endParaRP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Calibri" panose="020F0502020204030204" pitchFamily="34" charset="0"/>
                        </a:rPr>
                        <a:t>NANCY STELLA CARDONA GOMEZ</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Calibri" panose="020F0502020204030204" pitchFamily="34" charset="0"/>
                        </a:rPr>
                        <a:t>INDUMIL - DCCAE</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Calibri" panose="020F0502020204030204" pitchFamily="34" charset="0"/>
                        </a:rPr>
                        <a:t>16/03/2023</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dirty="0">
                          <a:solidFill>
                            <a:srgbClr val="000000"/>
                          </a:solidFill>
                          <a:effectLst/>
                          <a:latin typeface="Calibri" panose="020F0502020204030204" pitchFamily="34" charset="0"/>
                        </a:rPr>
                        <a:t>A FAVOR DE INDUMIL</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Calibri" panose="020F0502020204030204" pitchFamily="34" charset="0"/>
                        </a:rPr>
                        <a:t>Terminada</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Calibri" panose="020F0502020204030204" pitchFamily="34" charset="0"/>
                        </a:rPr>
                        <a:t>Debido Proceso, Seguridad Social</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1963661"/>
                  </a:ext>
                </a:extLst>
              </a:tr>
              <a:tr h="805368">
                <a:tc>
                  <a:txBody>
                    <a:bodyPr/>
                    <a:lstStyle/>
                    <a:p>
                      <a:pPr algn="ctr" fontAlgn="ctr"/>
                      <a:r>
                        <a:rPr lang="es-ES" sz="1100" b="0" i="0" u="none" strike="noStrike">
                          <a:solidFill>
                            <a:srgbClr val="000000"/>
                          </a:solidFill>
                          <a:effectLst/>
                          <a:latin typeface="Calibri" panose="020F0502020204030204" pitchFamily="34" charset="0"/>
                        </a:rPr>
                        <a:t>6</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Calibri" panose="020F0502020204030204" pitchFamily="34" charset="0"/>
                        </a:rPr>
                        <a:t>2023-00088</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s-ES" sz="1100" b="0" i="0" u="none" strike="noStrike">
                          <a:solidFill>
                            <a:srgbClr val="000000"/>
                          </a:solidFill>
                          <a:effectLst/>
                          <a:latin typeface="Calibri" panose="020F0502020204030204" pitchFamily="34" charset="0"/>
                        </a:rPr>
                        <a:t>Juzgado Cuarto Administrativo del Circuito de Cartago – Valle Del Cauca</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Calibri" panose="020F0502020204030204" pitchFamily="34" charset="0"/>
                        </a:rPr>
                        <a:t>GUSTAVO ADOLFO HOYOS GARCIA</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Calibri" panose="020F0502020204030204" pitchFamily="34" charset="0"/>
                        </a:rPr>
                        <a:t>INDUMIL </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Calibri" panose="020F0502020204030204" pitchFamily="34" charset="0"/>
                        </a:rPr>
                        <a:t>16/03/2023</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dirty="0">
                          <a:solidFill>
                            <a:srgbClr val="000000"/>
                          </a:solidFill>
                          <a:effectLst/>
                          <a:latin typeface="Calibri" panose="020F0502020204030204" pitchFamily="34" charset="0"/>
                        </a:rPr>
                        <a:t>A FAVOR DE INDUMIL</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dirty="0">
                          <a:solidFill>
                            <a:srgbClr val="000000"/>
                          </a:solidFill>
                          <a:effectLst/>
                          <a:latin typeface="Calibri" panose="020F0502020204030204" pitchFamily="34" charset="0"/>
                        </a:rPr>
                        <a:t>Terminada</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dirty="0">
                          <a:solidFill>
                            <a:srgbClr val="000000"/>
                          </a:solidFill>
                          <a:effectLst/>
                          <a:latin typeface="Calibri" panose="020F0502020204030204" pitchFamily="34" charset="0"/>
                        </a:rPr>
                        <a:t>Derecho de Petición </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08172969"/>
                  </a:ext>
                </a:extLst>
              </a:tr>
              <a:tr h="753870">
                <a:tc>
                  <a:txBody>
                    <a:bodyPr/>
                    <a:lstStyle/>
                    <a:p>
                      <a:pPr algn="ctr" fontAlgn="ctr"/>
                      <a:r>
                        <a:rPr lang="es-ES" sz="1100" b="0" i="0" u="none" strike="noStrike">
                          <a:solidFill>
                            <a:srgbClr val="000000"/>
                          </a:solidFill>
                          <a:effectLst/>
                          <a:latin typeface="Calibri" panose="020F0502020204030204" pitchFamily="34" charset="0"/>
                        </a:rPr>
                        <a:t>7</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Calibri" panose="020F0502020204030204" pitchFamily="34" charset="0"/>
                        </a:rPr>
                        <a:t>2023-00031</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1100" b="0" i="0" u="none" strike="noStrike">
                          <a:solidFill>
                            <a:srgbClr val="000000"/>
                          </a:solidFill>
                          <a:effectLst/>
                          <a:latin typeface="Calibri" panose="020F0502020204030204" pitchFamily="34" charset="0"/>
                        </a:rPr>
                        <a:t>Juzgado Quinto Penal del Circuito con Funciones de Conocimiento de Tunja, Boyacá </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Calibri" panose="020F0502020204030204" pitchFamily="34" charset="0"/>
                        </a:rPr>
                        <a:t>DARNEY ALVEIRO LONDOÑO ESPINOSA</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Calibri" panose="020F0502020204030204" pitchFamily="34" charset="0"/>
                        </a:rPr>
                        <a:t>INDUMIL </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Calibri" panose="020F0502020204030204" pitchFamily="34" charset="0"/>
                        </a:rPr>
                        <a:t>22/03/2023</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Calibri" panose="020F0502020204030204" pitchFamily="34" charset="0"/>
                        </a:rPr>
                        <a:t>A FAVOR DE INDUMIL</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smtClean="0">
                          <a:solidFill>
                            <a:srgbClr val="000000"/>
                          </a:solidFill>
                          <a:effectLst/>
                          <a:latin typeface="Calibri" panose="020F0502020204030204" pitchFamily="34" charset="0"/>
                        </a:rPr>
                        <a:t>Pendiente</a:t>
                      </a:r>
                      <a:r>
                        <a:rPr lang="es-CO" sz="1100" b="0" i="0" u="none" strike="noStrike" baseline="0" dirty="0" smtClean="0">
                          <a:solidFill>
                            <a:srgbClr val="000000"/>
                          </a:solidFill>
                          <a:effectLst/>
                          <a:latin typeface="Calibri" panose="020F0502020204030204" pitchFamily="34" charset="0"/>
                        </a:rPr>
                        <a:t> Fallo </a:t>
                      </a:r>
                      <a:endParaRPr lang="es-ES" sz="1100" b="0" i="0" u="none" strike="noStrike" dirty="0">
                        <a:solidFill>
                          <a:srgbClr val="000000"/>
                        </a:solidFill>
                        <a:effectLst/>
                        <a:latin typeface="Calibri" panose="020F0502020204030204" pitchFamily="34" charset="0"/>
                      </a:endParaRP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dirty="0">
                          <a:solidFill>
                            <a:srgbClr val="000000"/>
                          </a:solidFill>
                          <a:effectLst/>
                          <a:latin typeface="Calibri" panose="020F0502020204030204" pitchFamily="34" charset="0"/>
                        </a:rPr>
                        <a:t>Derecho de Petición </a:t>
                      </a:r>
                    </a:p>
                  </a:txBody>
                  <a:tcPr marL="7438" marR="7438" marT="74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96950"/>
                  </a:ext>
                </a:extLst>
              </a:tr>
            </a:tbl>
          </a:graphicData>
        </a:graphic>
      </p:graphicFrame>
    </p:spTree>
    <p:extLst>
      <p:ext uri="{BB962C8B-B14F-4D97-AF65-F5344CB8AC3E}">
        <p14:creationId xmlns:p14="http://schemas.microsoft.com/office/powerpoint/2010/main" val="1481665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40511" y="360805"/>
            <a:ext cx="4622099" cy="461665"/>
          </a:xfrm>
          <a:prstGeom prst="rect">
            <a:avLst/>
          </a:prstGeom>
        </p:spPr>
        <p:txBody>
          <a:bodyPr wrap="none">
            <a:spAutoFit/>
          </a:bodyPr>
          <a:lstStyle/>
          <a:p>
            <a:r>
              <a:rPr lang="es-CO" sz="2400" b="1" dirty="0"/>
              <a:t>BOLETÍN DE </a:t>
            </a:r>
            <a:r>
              <a:rPr lang="es-CO" sz="2400" b="1" dirty="0" smtClean="0"/>
              <a:t>TUTELAS MARZO 2023</a:t>
            </a:r>
            <a:endParaRPr lang="es-ES" sz="2400" b="1" dirty="0"/>
          </a:p>
        </p:txBody>
      </p:sp>
      <p:sp>
        <p:nvSpPr>
          <p:cNvPr id="5" name="Rectángulo 4"/>
          <p:cNvSpPr/>
          <p:nvPr/>
        </p:nvSpPr>
        <p:spPr>
          <a:xfrm>
            <a:off x="1650670" y="932335"/>
            <a:ext cx="9203377" cy="400110"/>
          </a:xfrm>
          <a:prstGeom prst="rect">
            <a:avLst/>
          </a:prstGeom>
        </p:spPr>
        <p:txBody>
          <a:bodyPr wrap="square">
            <a:spAutoFit/>
          </a:bodyPr>
          <a:lstStyle/>
          <a:p>
            <a:r>
              <a:rPr lang="es-CO" sz="2000" b="1" dirty="0" smtClean="0"/>
              <a:t>La Sentencia Corte Constitucional T-045 del 14 de febrero 2022, indica:</a:t>
            </a:r>
            <a:endParaRPr lang="es-ES" sz="2000" b="1" dirty="0"/>
          </a:p>
        </p:txBody>
      </p:sp>
      <p:sp>
        <p:nvSpPr>
          <p:cNvPr id="6" name="CuadroTexto 5"/>
          <p:cNvSpPr txBox="1"/>
          <p:nvPr/>
        </p:nvSpPr>
        <p:spPr>
          <a:xfrm>
            <a:off x="605642" y="1531044"/>
            <a:ext cx="10664042" cy="1938992"/>
          </a:xfrm>
          <a:prstGeom prst="rect">
            <a:avLst/>
          </a:prstGeom>
          <a:solidFill>
            <a:schemeClr val="accent2">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s-CO" sz="2000" i="1" dirty="0">
                <a:latin typeface="Arial Narrow" panose="020B0606020202030204" pitchFamily="34" charset="0"/>
              </a:rPr>
              <a:t>“…. El artículo 23 de la Constitución Política dispone que toda persona tiene derecho a “presentar peticiones respetuosas a las autoridades por motivos de interés general o particular y a obtener pronta resolución</a:t>
            </a:r>
            <a:r>
              <a:rPr lang="es-CO" sz="2000" i="1" dirty="0" smtClean="0">
                <a:latin typeface="Arial Narrow" panose="020B0606020202030204" pitchFamily="34" charset="0"/>
              </a:rPr>
              <a:t>”. El </a:t>
            </a:r>
            <a:r>
              <a:rPr lang="es-CO" sz="2000" i="1" dirty="0">
                <a:latin typeface="Arial Narrow" panose="020B0606020202030204" pitchFamily="34" charset="0"/>
              </a:rPr>
              <a:t>Congreso de la República reguló el derecho de petición mediante la Ley 1755 de 2015. </a:t>
            </a:r>
            <a:r>
              <a:rPr lang="es-CO" sz="2000" i="1" dirty="0" smtClean="0">
                <a:latin typeface="Arial Narrow" panose="020B0606020202030204" pitchFamily="34" charset="0"/>
              </a:rPr>
              <a:t>En </a:t>
            </a:r>
            <a:r>
              <a:rPr lang="es-CO" sz="2000" i="1" dirty="0">
                <a:latin typeface="Arial Narrow" panose="020B0606020202030204" pitchFamily="34" charset="0"/>
              </a:rPr>
              <a:t>la Sentencia C-951 de 2014, por medio de la cual la Sala Plena desarrolló el control constitucional respectivo, la Corte determinó que “el núcleo esencial del derecho de petición se circunscribe a” (i) la formulación de la petición, (ii) la pronta resolución, (iii) la respuesta de fondo y (iv) la notificación de la </a:t>
            </a:r>
            <a:r>
              <a:rPr lang="es-CO" sz="2000" i="1" dirty="0" smtClean="0">
                <a:latin typeface="Arial Narrow" panose="020B0606020202030204" pitchFamily="34" charset="0"/>
              </a:rPr>
              <a:t>decisión…”</a:t>
            </a:r>
            <a:endParaRPr lang="es-CO" sz="2000" i="1" dirty="0">
              <a:latin typeface="Arial Narrow" panose="020B0606020202030204" pitchFamily="34" charset="0"/>
            </a:endParaRPr>
          </a:p>
        </p:txBody>
      </p:sp>
      <p:sp>
        <p:nvSpPr>
          <p:cNvPr id="3" name="Rectángulo 2"/>
          <p:cNvSpPr/>
          <p:nvPr/>
        </p:nvSpPr>
        <p:spPr>
          <a:xfrm>
            <a:off x="605642" y="4084029"/>
            <a:ext cx="10592790" cy="1754326"/>
          </a:xfrm>
          <a:prstGeom prst="rect">
            <a:avLst/>
          </a:prstGeom>
          <a:solidFill>
            <a:schemeClr val="accent3">
              <a:lumMod val="20000"/>
              <a:lumOff val="80000"/>
            </a:schemeClr>
          </a:solidFill>
        </p:spPr>
        <p:txBody>
          <a:bodyPr wrap="square">
            <a:spAutoFit/>
          </a:bodyPr>
          <a:lstStyle/>
          <a:p>
            <a:pPr algn="just"/>
            <a:r>
              <a:rPr lang="es-CO" i="1" dirty="0">
                <a:latin typeface="Arial Narrow" panose="020B0606020202030204" pitchFamily="34" charset="0"/>
              </a:rPr>
              <a:t>El derecho al debido proceso es ese conjunto de garantías que brindan protección al ciudadano incurso en una actuación judicial o administrativa, para que sus derechos sean respetados. Una de tales garantías es la imparcialidad del juez que comprende no solo la probidad de este, de manera que no se incline intencionalmente para favorecer o perjudicar a alguno de los sujetos procesales sino, además, no tener contacto anterior con el asunto que decide. Así mismo, esta prerrogativa supone que la convicción personal del juez se presume hasta que se demuestre lo contrario o ante la existencia de ciertos hechos que permitan sospechar sobre su imparcialidad.</a:t>
            </a:r>
            <a:endParaRPr lang="es-ES" dirty="0">
              <a:latin typeface="Arial Narrow" panose="020B0606020202030204" pitchFamily="34" charset="0"/>
            </a:endParaRPr>
          </a:p>
        </p:txBody>
      </p:sp>
      <p:sp>
        <p:nvSpPr>
          <p:cNvPr id="4" name="Rectángulo 3"/>
          <p:cNvSpPr/>
          <p:nvPr/>
        </p:nvSpPr>
        <p:spPr>
          <a:xfrm>
            <a:off x="1650670" y="3574633"/>
            <a:ext cx="9488385" cy="369332"/>
          </a:xfrm>
          <a:prstGeom prst="rect">
            <a:avLst/>
          </a:prstGeom>
        </p:spPr>
        <p:txBody>
          <a:bodyPr wrap="square">
            <a:spAutoFit/>
          </a:bodyPr>
          <a:lstStyle/>
          <a:p>
            <a:r>
              <a:rPr lang="es-CO" b="1" dirty="0"/>
              <a:t>La Sentencia </a:t>
            </a:r>
            <a:r>
              <a:rPr lang="es-CO" b="1" dirty="0" smtClean="0"/>
              <a:t>Corte </a:t>
            </a:r>
            <a:r>
              <a:rPr lang="es-CO" b="1" dirty="0"/>
              <a:t>Constitucional </a:t>
            </a:r>
            <a:r>
              <a:rPr lang="es-ES" b="1" dirty="0" smtClean="0"/>
              <a:t>SU 174/21</a:t>
            </a:r>
            <a:r>
              <a:rPr lang="es-CO" b="1" dirty="0" smtClean="0"/>
              <a:t> del 03 de junio de 2021, indica:</a:t>
            </a:r>
            <a:endParaRPr lang="es-ES" dirty="0"/>
          </a:p>
        </p:txBody>
      </p:sp>
    </p:spTree>
    <p:extLst>
      <p:ext uri="{BB962C8B-B14F-4D97-AF65-F5344CB8AC3E}">
        <p14:creationId xmlns:p14="http://schemas.microsoft.com/office/powerpoint/2010/main" val="2371918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81168" y="1267703"/>
            <a:ext cx="2919580" cy="400110"/>
          </a:xfrm>
          <a:prstGeom prst="rect">
            <a:avLst/>
          </a:prstGeom>
          <a:noFill/>
        </p:spPr>
        <p:txBody>
          <a:bodyPr wrap="square" rtlCol="0">
            <a:spAutoFit/>
          </a:bodyPr>
          <a:lstStyle/>
          <a:p>
            <a:r>
              <a:rPr lang="es-CO" sz="2000" b="1" dirty="0" smtClean="0">
                <a:latin typeface="Arial" panose="020B0604020202020204" pitchFamily="34" charset="0"/>
                <a:cs typeface="Arial" panose="020B0604020202020204" pitchFamily="34" charset="0"/>
              </a:rPr>
              <a:t>INDUSTRIA MILITAR</a:t>
            </a:r>
            <a:endParaRPr lang="es-ES" sz="2000" b="1" dirty="0">
              <a:latin typeface="Arial" panose="020B0604020202020204" pitchFamily="34" charset="0"/>
              <a:cs typeface="Arial" panose="020B0604020202020204" pitchFamily="34" charset="0"/>
            </a:endParaRPr>
          </a:p>
        </p:txBody>
      </p:sp>
      <p:sp>
        <p:nvSpPr>
          <p:cNvPr id="3" name="CuadroTexto 2"/>
          <p:cNvSpPr txBox="1"/>
          <p:nvPr/>
        </p:nvSpPr>
        <p:spPr>
          <a:xfrm>
            <a:off x="750143" y="3321968"/>
            <a:ext cx="4973516" cy="646331"/>
          </a:xfrm>
          <a:prstGeom prst="rect">
            <a:avLst/>
          </a:prstGeom>
          <a:noFill/>
        </p:spPr>
        <p:txBody>
          <a:bodyPr wrap="square" rtlCol="0">
            <a:spAutoFit/>
          </a:bodyPr>
          <a:lstStyle/>
          <a:p>
            <a:pPr algn="ctr"/>
            <a:r>
              <a:rPr lang="es-CO" sz="3600" dirty="0" smtClean="0">
                <a:latin typeface="Arial Black" panose="020B0A04020102020204" pitchFamily="34" charset="0"/>
              </a:rPr>
              <a:t>GRACIAS</a:t>
            </a:r>
            <a:endParaRPr lang="es-ES" sz="3600" dirty="0">
              <a:latin typeface="Arial Black" panose="020B0A04020102020204" pitchFamily="34" charset="0"/>
            </a:endParaRPr>
          </a:p>
        </p:txBody>
      </p:sp>
    </p:spTree>
    <p:extLst>
      <p:ext uri="{BB962C8B-B14F-4D97-AF65-F5344CB8AC3E}">
        <p14:creationId xmlns:p14="http://schemas.microsoft.com/office/powerpoint/2010/main" val="2149746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61A8979-B2DD-439C-B13A-4067FD04E7A3}" vid="{19B68D62-4EA8-4682-AB5E-F2758D38594B}"/>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61A8979-B2DD-439C-B13A-4067FD04E7A3}" vid="{DB09B226-686D-41D6-9355-6452507B665F}"/>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PRESENTACIÓN INDUMIL</Template>
  <TotalTime>959</TotalTime>
  <Words>500</Words>
  <Application>Microsoft Office PowerPoint</Application>
  <PresentationFormat>Panorámica</PresentationFormat>
  <Paragraphs>84</Paragraphs>
  <Slides>4</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4</vt:i4>
      </vt:variant>
    </vt:vector>
  </HeadingPairs>
  <TitlesOfParts>
    <vt:vector size="11" baseType="lpstr">
      <vt:lpstr>Arial</vt:lpstr>
      <vt:lpstr>Arial Black</vt:lpstr>
      <vt:lpstr>Arial Narrow</vt:lpstr>
      <vt:lpstr>Calibri</vt:lpstr>
      <vt:lpstr>Calibri Light</vt:lpstr>
      <vt:lpstr>Tema de Office</vt:lpstr>
      <vt:lpstr>Diseño personalizado</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Alejandra Tamayo</dc:creator>
  <cp:lastModifiedBy>Daniel Esteban Echeverria Villa</cp:lastModifiedBy>
  <cp:revision>78</cp:revision>
  <dcterms:created xsi:type="dcterms:W3CDTF">2021-07-07T17:06:09Z</dcterms:created>
  <dcterms:modified xsi:type="dcterms:W3CDTF">2023-04-03T20:51:50Z</dcterms:modified>
</cp:coreProperties>
</file>