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embeddedFontLs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Overlock" panose="020B0604020202020204" charset="0"/>
      <p:regular r:id="rId11"/>
      <p:bold r:id="rId12"/>
      <p:italic r:id="rId13"/>
      <p:boldItalic r:id="rId14"/>
    </p:embeddedFont>
    <p:embeddedFont>
      <p:font typeface="Roboto Mono" panose="020B0604020202020204" charset="0"/>
      <p:regular r:id="rId15"/>
      <p:bold r:id="rId16"/>
      <p:italic r:id="rId17"/>
      <p:boldItalic r:id="rId18"/>
    </p:embeddedFont>
    <p:embeddedFont>
      <p:font typeface="Anton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erif Display" panose="020B0604020202020204" charset="0"/>
      <p:regular r:id="rId24"/>
      <p:italic r:id="rId25"/>
    </p:embeddedFont>
    <p:embeddedFont>
      <p:font typeface="Arial Black" panose="020B0A04020102020204" pitchFamily="34" charset="0"/>
      <p:regular r:id="rId26"/>
      <p:bold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Bagel Fat One" panose="020B0604020202020204" charset="-127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sdAW4FsiRXDU7Oo/ypjprO9RH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34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d4b5889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d4b5889b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ed4b5889b5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606" y="5789079"/>
            <a:ext cx="5031733" cy="89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606" y="5789079"/>
            <a:ext cx="5031733" cy="89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/>
          <p:nvPr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0606" y="5789079"/>
            <a:ext cx="5031733" cy="8909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154362" y="1105392"/>
            <a:ext cx="5663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OFICINA DE CONTROL DISCIPLINARIO INTERNO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303810" y="2413814"/>
            <a:ext cx="3041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Oficina de Control </a:t>
            </a:r>
            <a:r>
              <a:rPr lang="es-419" sz="44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Disciplinario Interno</a:t>
            </a:r>
            <a:endParaRPr sz="44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5" name="Google Shape;55;p1" descr="Abogado de dibujos animados png imágenes | PNGW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899" y="2847900"/>
            <a:ext cx="2743625" cy="1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6023000" y="160350"/>
            <a:ext cx="5295778" cy="6473952"/>
          </a:xfrm>
          <a:custGeom>
            <a:avLst/>
            <a:gdLst/>
            <a:ahLst/>
            <a:cxnLst/>
            <a:rect l="l" t="t" r="r" b="b"/>
            <a:pathLst>
              <a:path w="4858512" h="6473952" extrusionOk="0">
                <a:moveTo>
                  <a:pt x="0" y="0"/>
                </a:moveTo>
                <a:lnTo>
                  <a:pt x="4858512" y="0"/>
                </a:lnTo>
                <a:lnTo>
                  <a:pt x="4846320" y="5693664"/>
                </a:lnTo>
                <a:lnTo>
                  <a:pt x="3468624" y="5681472"/>
                </a:lnTo>
                <a:lnTo>
                  <a:pt x="3505200" y="6449568"/>
                </a:lnTo>
                <a:lnTo>
                  <a:pt x="0" y="6473952"/>
                </a:lnTo>
                <a:lnTo>
                  <a:pt x="0" y="0"/>
                </a:lnTo>
                <a:close/>
              </a:path>
            </a:pathLst>
          </a:custGeom>
          <a:solidFill>
            <a:srgbClr val="93C47D">
              <a:alpha val="43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98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34258" y="160337"/>
            <a:ext cx="5888700" cy="6474000"/>
          </a:xfrm>
          <a:prstGeom prst="rect">
            <a:avLst/>
          </a:prstGeom>
          <a:solidFill>
            <a:srgbClr val="93C47D">
              <a:alpha val="43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 descr="Mapa de dibujos animados png imágenes | PNGW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626563" y="584006"/>
            <a:ext cx="490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6" name="Google Shape;66;p2" descr="garabato de dibujos animados de flecha 10335973 PN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335275" y="460950"/>
            <a:ext cx="41808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200">
                <a:solidFill>
                  <a:srgbClr val="07B30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¿Quienes somos?</a:t>
            </a:r>
            <a:endParaRPr sz="5200">
              <a:solidFill>
                <a:srgbClr val="07B30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35274" y="2057374"/>
            <a:ext cx="4450481" cy="218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Somos una oficina asesora de presidencia, creada por </a:t>
            </a:r>
            <a:r>
              <a:rPr lang="es-419" sz="2000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>los Decretos No. 156 y 157 </a:t>
            </a: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de 2022, </a:t>
            </a:r>
            <a:r>
              <a:rPr lang="es-419" sz="2000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>los cuales establecen </a:t>
            </a: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las funciones de la </a:t>
            </a:r>
            <a:r>
              <a:rPr lang="es-419" sz="2000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>dependencia, </a:t>
            </a: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en conjunto con </a:t>
            </a:r>
            <a:r>
              <a:rPr lang="es-419" sz="2000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>la </a:t>
            </a: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Resolución </a:t>
            </a:r>
            <a:r>
              <a:rPr lang="es-419" sz="2000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>No. 188 </a:t>
            </a:r>
            <a:r>
              <a:rPr lang="es-419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de 2022.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776" y="4242701"/>
            <a:ext cx="3591631" cy="20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626583" y="4114325"/>
            <a:ext cx="1125075" cy="1134125"/>
          </a:xfrm>
          <a:custGeom>
            <a:avLst/>
            <a:gdLst/>
            <a:ahLst/>
            <a:cxnLst/>
            <a:rect l="l" t="t" r="r" b="b"/>
            <a:pathLst>
              <a:path w="45003" h="45365" extrusionOk="0">
                <a:moveTo>
                  <a:pt x="6129" y="0"/>
                </a:moveTo>
                <a:cubicBezTo>
                  <a:pt x="756" y="8061"/>
                  <a:pt x="-1357" y="19208"/>
                  <a:pt x="994" y="28606"/>
                </a:cubicBezTo>
                <a:cubicBezTo>
                  <a:pt x="2591" y="34988"/>
                  <a:pt x="8313" y="40333"/>
                  <a:pt x="14197" y="43275"/>
                </a:cubicBezTo>
                <a:cubicBezTo>
                  <a:pt x="23475" y="47914"/>
                  <a:pt x="35726" y="43515"/>
                  <a:pt x="45003" y="38874"/>
                </a:cubicBezTo>
              </a:path>
            </a:pathLst>
          </a:custGeom>
          <a:noFill/>
          <a:ln w="38100" cap="flat" cmpd="sng">
            <a:solidFill>
              <a:srgbClr val="07B307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" name="Google Shape;71;p2"/>
          <p:cNvSpPr txBox="1"/>
          <p:nvPr/>
        </p:nvSpPr>
        <p:spPr>
          <a:xfrm>
            <a:off x="5949600" y="737149"/>
            <a:ext cx="4566000" cy="495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b="1" dirty="0">
                <a:latin typeface="Roboto Mono"/>
                <a:ea typeface="Roboto Mono"/>
                <a:cs typeface="Roboto Mono"/>
                <a:sym typeface="Roboto Mono"/>
              </a:rPr>
              <a:t>Algunas de nuestras </a:t>
            </a:r>
            <a:r>
              <a:rPr lang="es-419" sz="1700" b="1" dirty="0" smtClean="0">
                <a:latin typeface="Roboto Mono"/>
                <a:ea typeface="Roboto Mono"/>
                <a:cs typeface="Roboto Mono"/>
                <a:sym typeface="Roboto Mono"/>
              </a:rPr>
              <a:t>funciones:</a:t>
            </a:r>
            <a:r>
              <a:rPr lang="es-419" sz="1600" dirty="0" smtClean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Ejercer la función disciplinaria conforme a normativa.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Garantizar el debido proceso en todas las etapas disciplinarias.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Recibir quejas e informes por violaciones a normas constitucionales o legales.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Tomar decisiones sobre procedencia de acciones disciplinarias.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Conocer y fallar en primera instancia los procesos disciplinarios.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AutoNum type="arabicPeriod"/>
            </a:pPr>
            <a:r>
              <a:rPr lang="es-419" sz="1600" dirty="0">
                <a:latin typeface="Roboto Mono"/>
                <a:ea typeface="Roboto Mono"/>
                <a:cs typeface="Roboto Mono"/>
                <a:sym typeface="Roboto Mono"/>
              </a:rPr>
              <a:t>Informar a los distintos organismos  de hechos irregulares.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391028" y="584000"/>
            <a:ext cx="1125053" cy="1453431"/>
          </a:xfrm>
          <a:custGeom>
            <a:avLst/>
            <a:gdLst/>
            <a:ahLst/>
            <a:cxnLst/>
            <a:rect l="l" t="t" r="r" b="b"/>
            <a:pathLst>
              <a:path w="1948143" h="2729447" extrusionOk="0">
                <a:moveTo>
                  <a:pt x="0" y="0"/>
                </a:moveTo>
                <a:lnTo>
                  <a:pt x="1948143" y="0"/>
                </a:lnTo>
                <a:lnTo>
                  <a:pt x="1948143" y="2729447"/>
                </a:lnTo>
                <a:lnTo>
                  <a:pt x="0" y="2729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2"/>
          <p:cNvSpPr/>
          <p:nvPr/>
        </p:nvSpPr>
        <p:spPr>
          <a:xfrm>
            <a:off x="5720800" y="460950"/>
            <a:ext cx="242350" cy="5612268"/>
          </a:xfrm>
          <a:custGeom>
            <a:avLst/>
            <a:gdLst/>
            <a:ahLst/>
            <a:cxnLst/>
            <a:rect l="l" t="t" r="r" b="b"/>
            <a:pathLst>
              <a:path w="9694" h="217109" extrusionOk="0">
                <a:moveTo>
                  <a:pt x="3827" y="0"/>
                </a:moveTo>
                <a:cubicBezTo>
                  <a:pt x="3827" y="42059"/>
                  <a:pt x="-3016" y="84356"/>
                  <a:pt x="1626" y="126158"/>
                </a:cubicBezTo>
                <a:cubicBezTo>
                  <a:pt x="2813" y="136850"/>
                  <a:pt x="104" y="147782"/>
                  <a:pt x="1626" y="158431"/>
                </a:cubicBezTo>
                <a:cubicBezTo>
                  <a:pt x="4420" y="177976"/>
                  <a:pt x="9694" y="197366"/>
                  <a:pt x="9694" y="217109"/>
                </a:cubicBezTo>
              </a:path>
            </a:pathLst>
          </a:custGeom>
          <a:noFill/>
          <a:ln w="38100" cap="flat" cmpd="sng">
            <a:solidFill>
              <a:srgbClr val="C5010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Google Shape;74;p2"/>
          <p:cNvSpPr/>
          <p:nvPr/>
        </p:nvSpPr>
        <p:spPr>
          <a:xfrm>
            <a:off x="10453527" y="627125"/>
            <a:ext cx="75525" cy="4914136"/>
          </a:xfrm>
          <a:custGeom>
            <a:avLst/>
            <a:gdLst/>
            <a:ahLst/>
            <a:cxnLst/>
            <a:rect l="l" t="t" r="r" b="b"/>
            <a:pathLst>
              <a:path w="3021" h="210163" extrusionOk="0">
                <a:moveTo>
                  <a:pt x="2287" y="0"/>
                </a:moveTo>
                <a:cubicBezTo>
                  <a:pt x="2287" y="46210"/>
                  <a:pt x="3021" y="92417"/>
                  <a:pt x="3021" y="138627"/>
                </a:cubicBezTo>
                <a:cubicBezTo>
                  <a:pt x="3021" y="154038"/>
                  <a:pt x="2516" y="169455"/>
                  <a:pt x="1554" y="184836"/>
                </a:cubicBezTo>
                <a:cubicBezTo>
                  <a:pt x="1172" y="190941"/>
                  <a:pt x="820" y="197056"/>
                  <a:pt x="820" y="203173"/>
                </a:cubicBezTo>
                <a:cubicBezTo>
                  <a:pt x="820" y="205373"/>
                  <a:pt x="2376" y="211330"/>
                  <a:pt x="820" y="209774"/>
                </a:cubicBezTo>
                <a:cubicBezTo>
                  <a:pt x="0" y="208954"/>
                  <a:pt x="454" y="208674"/>
                  <a:pt x="87" y="207574"/>
                </a:cubicBezTo>
              </a:path>
            </a:pathLst>
          </a:custGeom>
          <a:noFill/>
          <a:ln w="38100" cap="flat" cmpd="sng">
            <a:solidFill>
              <a:srgbClr val="C5010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Google Shape;75;p2"/>
          <p:cNvSpPr/>
          <p:nvPr/>
        </p:nvSpPr>
        <p:spPr>
          <a:xfrm>
            <a:off x="5761450" y="5413050"/>
            <a:ext cx="5005975" cy="385075"/>
          </a:xfrm>
          <a:custGeom>
            <a:avLst/>
            <a:gdLst/>
            <a:ahLst/>
            <a:cxnLst/>
            <a:rect l="l" t="t" r="r" b="b"/>
            <a:pathLst>
              <a:path w="200239" h="15403" extrusionOk="0">
                <a:moveTo>
                  <a:pt x="0" y="15403"/>
                </a:moveTo>
                <a:cubicBezTo>
                  <a:pt x="19391" y="15403"/>
                  <a:pt x="38644" y="12137"/>
                  <a:pt x="57945" y="10269"/>
                </a:cubicBezTo>
                <a:cubicBezTo>
                  <a:pt x="80112" y="8124"/>
                  <a:pt x="102593" y="10097"/>
                  <a:pt x="124691" y="7335"/>
                </a:cubicBezTo>
                <a:cubicBezTo>
                  <a:pt x="149797" y="4197"/>
                  <a:pt x="174938" y="0"/>
                  <a:pt x="200239" y="0"/>
                </a:cubicBezTo>
              </a:path>
            </a:pathLst>
          </a:custGeom>
          <a:noFill/>
          <a:ln w="38100" cap="flat" cmpd="sng">
            <a:solidFill>
              <a:srgbClr val="C5010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Google Shape;76;p2"/>
          <p:cNvSpPr/>
          <p:nvPr/>
        </p:nvSpPr>
        <p:spPr>
          <a:xfrm>
            <a:off x="5530675" y="737150"/>
            <a:ext cx="5200151" cy="54998"/>
          </a:xfrm>
          <a:custGeom>
            <a:avLst/>
            <a:gdLst/>
            <a:ahLst/>
            <a:cxnLst/>
            <a:rect l="l" t="t" r="r" b="b"/>
            <a:pathLst>
              <a:path w="200972" h="2934" extrusionOk="0">
                <a:moveTo>
                  <a:pt x="0" y="0"/>
                </a:moveTo>
                <a:cubicBezTo>
                  <a:pt x="66998" y="0"/>
                  <a:pt x="133974" y="2934"/>
                  <a:pt x="200972" y="2934"/>
                </a:cubicBezTo>
              </a:path>
            </a:pathLst>
          </a:custGeom>
          <a:noFill/>
          <a:ln w="38100" cap="flat" cmpd="sng">
            <a:solidFill>
              <a:srgbClr val="C5010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Google Shape;77;p2"/>
          <p:cNvSpPr/>
          <p:nvPr/>
        </p:nvSpPr>
        <p:spPr>
          <a:xfrm>
            <a:off x="9790801" y="4114325"/>
            <a:ext cx="1400974" cy="1637668"/>
          </a:xfrm>
          <a:custGeom>
            <a:avLst/>
            <a:gdLst/>
            <a:ahLst/>
            <a:cxnLst/>
            <a:rect l="l" t="t" r="r" b="b"/>
            <a:pathLst>
              <a:path w="2490621" h="2729447" extrusionOk="0">
                <a:moveTo>
                  <a:pt x="0" y="0"/>
                </a:moveTo>
                <a:lnTo>
                  <a:pt x="2490620" y="0"/>
                </a:lnTo>
                <a:lnTo>
                  <a:pt x="2490620" y="2729447"/>
                </a:lnTo>
                <a:lnTo>
                  <a:pt x="0" y="2729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d4b5889b5_0_12"/>
          <p:cNvSpPr/>
          <p:nvPr/>
        </p:nvSpPr>
        <p:spPr>
          <a:xfrm>
            <a:off x="134258" y="160337"/>
            <a:ext cx="5888700" cy="6474000"/>
          </a:xfrm>
          <a:prstGeom prst="rect">
            <a:avLst/>
          </a:prstGeom>
          <a:solidFill>
            <a:srgbClr val="F79696">
              <a:alpha val="43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1ed4b5889b5_0_12"/>
          <p:cNvSpPr/>
          <p:nvPr/>
        </p:nvSpPr>
        <p:spPr>
          <a:xfrm>
            <a:off x="6023000" y="160350"/>
            <a:ext cx="5295778" cy="6473952"/>
          </a:xfrm>
          <a:custGeom>
            <a:avLst/>
            <a:gdLst/>
            <a:ahLst/>
            <a:cxnLst/>
            <a:rect l="l" t="t" r="r" b="b"/>
            <a:pathLst>
              <a:path w="4858512" h="6473952" extrusionOk="0">
                <a:moveTo>
                  <a:pt x="0" y="0"/>
                </a:moveTo>
                <a:lnTo>
                  <a:pt x="4858512" y="0"/>
                </a:lnTo>
                <a:lnTo>
                  <a:pt x="4846320" y="5693664"/>
                </a:lnTo>
                <a:lnTo>
                  <a:pt x="3468624" y="5681472"/>
                </a:lnTo>
                <a:lnTo>
                  <a:pt x="3505200" y="6449568"/>
                </a:lnTo>
                <a:lnTo>
                  <a:pt x="0" y="6473952"/>
                </a:lnTo>
                <a:lnTo>
                  <a:pt x="0" y="0"/>
                </a:lnTo>
                <a:close/>
              </a:path>
            </a:pathLst>
          </a:custGeom>
          <a:solidFill>
            <a:srgbClr val="F79696">
              <a:alpha val="43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98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d4b5889b5_0_12"/>
          <p:cNvSpPr txBox="1"/>
          <p:nvPr/>
        </p:nvSpPr>
        <p:spPr>
          <a:xfrm>
            <a:off x="920500" y="1052550"/>
            <a:ext cx="23106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1ed4b5889b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6035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ed4b5889b5_0_12"/>
          <p:cNvSpPr txBox="1"/>
          <p:nvPr/>
        </p:nvSpPr>
        <p:spPr>
          <a:xfrm>
            <a:off x="2466975" y="871200"/>
            <a:ext cx="6264900" cy="1137000"/>
          </a:xfrm>
          <a:prstGeom prst="rect">
            <a:avLst/>
          </a:prstGeom>
          <a:noFill/>
          <a:ln w="9525" cap="flat" cmpd="sng">
            <a:solidFill>
              <a:srgbClr val="C50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 dirty="0">
                <a:solidFill>
                  <a:srgbClr val="C93737"/>
                </a:solidFill>
                <a:latin typeface="Bagel Fat One"/>
                <a:ea typeface="Bagel Fat One"/>
                <a:cs typeface="Bagel Fat One"/>
                <a:sym typeface="Bagel Fat One"/>
              </a:rPr>
              <a:t>¿</a:t>
            </a:r>
            <a:r>
              <a:rPr lang="es-419" sz="3100" dirty="0" smtClean="0">
                <a:solidFill>
                  <a:srgbClr val="C93737"/>
                </a:solidFill>
                <a:latin typeface="Bagel Fat One"/>
                <a:ea typeface="Bagel Fat One"/>
                <a:cs typeface="Bagel Fat One"/>
                <a:sym typeface="Bagel Fat One"/>
              </a:rPr>
              <a:t>Cuál </a:t>
            </a:r>
            <a:r>
              <a:rPr lang="es-419" sz="3100" dirty="0">
                <a:solidFill>
                  <a:srgbClr val="C93737"/>
                </a:solidFill>
                <a:latin typeface="Bagel Fat One"/>
                <a:ea typeface="Bagel Fat One"/>
                <a:cs typeface="Bagel Fat One"/>
                <a:sym typeface="Bagel Fat One"/>
              </a:rPr>
              <a:t>es la importancia de </a:t>
            </a:r>
            <a:r>
              <a:rPr lang="es-419" sz="3100" dirty="0" smtClean="0">
                <a:solidFill>
                  <a:srgbClr val="C93737"/>
                </a:solidFill>
                <a:latin typeface="Bagel Fat One"/>
                <a:ea typeface="Bagel Fat One"/>
                <a:cs typeface="Bagel Fat One"/>
                <a:sym typeface="Bagel Fat One"/>
              </a:rPr>
              <a:t>nuestra oficina en </a:t>
            </a:r>
            <a:r>
              <a:rPr lang="es-419" sz="3100" dirty="0">
                <a:solidFill>
                  <a:srgbClr val="C93737"/>
                </a:solidFill>
                <a:latin typeface="Bagel Fat One"/>
                <a:ea typeface="Bagel Fat One"/>
                <a:cs typeface="Bagel Fat One"/>
                <a:sym typeface="Bagel Fat One"/>
              </a:rPr>
              <a:t>INDUMIL?</a:t>
            </a:r>
            <a:endParaRPr sz="3100" dirty="0">
              <a:solidFill>
                <a:srgbClr val="C93737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88" name="Google Shape;88;g1ed4b5889b5_0_12"/>
          <p:cNvSpPr txBox="1"/>
          <p:nvPr/>
        </p:nvSpPr>
        <p:spPr>
          <a:xfrm>
            <a:off x="4455288" y="2833850"/>
            <a:ext cx="2853300" cy="3609600"/>
          </a:xfrm>
          <a:prstGeom prst="rect">
            <a:avLst/>
          </a:prstGeom>
          <a:noFill/>
          <a:ln w="9525" cap="flat" cmpd="sng">
            <a:solidFill>
              <a:srgbClr val="005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solidFill>
                  <a:srgbClr val="0059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Fomenta Responsabilidad y Rendición de Cuentas: </a:t>
            </a:r>
            <a:r>
              <a:rPr lang="es-419" sz="1800">
                <a:solidFill>
                  <a:srgbClr val="37415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Impone sanciones, promoviendo la responsabilidad individual y la rendición de cuentas, elementos cruciales para el buen funcionamiento del sector público.</a:t>
            </a:r>
            <a:endParaRPr sz="1800">
              <a:solidFill>
                <a:srgbClr val="37415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g1ed4b5889b5_0_12"/>
          <p:cNvSpPr txBox="1"/>
          <p:nvPr/>
        </p:nvSpPr>
        <p:spPr>
          <a:xfrm>
            <a:off x="8037750" y="2927500"/>
            <a:ext cx="2647800" cy="2862900"/>
          </a:xfrm>
          <a:prstGeom prst="rect">
            <a:avLst/>
          </a:prstGeom>
          <a:noFill/>
          <a:ln w="9525" cap="flat" cmpd="sng">
            <a:solidFill>
              <a:srgbClr val="07B3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solidFill>
                  <a:srgbClr val="27C92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Garantiza el Debido Proceso: </a:t>
            </a:r>
            <a:r>
              <a:rPr lang="es-419" sz="1800">
                <a:solidFill>
                  <a:srgbClr val="37415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Asegura que los procedimientos disciplinarios se realicen legalmente, protegiendo los derechos de los involucrados.</a:t>
            </a:r>
            <a:endParaRPr/>
          </a:p>
        </p:txBody>
      </p:sp>
      <p:sp>
        <p:nvSpPr>
          <p:cNvPr id="90" name="Google Shape;90;g1ed4b5889b5_0_12"/>
          <p:cNvSpPr txBox="1"/>
          <p:nvPr/>
        </p:nvSpPr>
        <p:spPr>
          <a:xfrm>
            <a:off x="982025" y="3062300"/>
            <a:ext cx="2744100" cy="2862900"/>
          </a:xfrm>
          <a:prstGeom prst="rect">
            <a:avLst/>
          </a:prstGeom>
          <a:noFill/>
          <a:ln w="9525" cap="flat" cmpd="sng">
            <a:solidFill>
              <a:srgbClr val="C50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Promueve Ética y Transparencia: </a:t>
            </a:r>
            <a:r>
              <a:rPr lang="es-419" sz="1800" dirty="0">
                <a:solidFill>
                  <a:srgbClr val="37415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Contribuye a mantener altos estándares éticos, previene conductas irregulares y fortalece la confianza pública en la integridad de las instituciones.</a:t>
            </a:r>
            <a:endParaRPr dirty="0"/>
          </a:p>
        </p:txBody>
      </p:sp>
      <p:pic>
        <p:nvPicPr>
          <p:cNvPr id="91" name="Google Shape;91;g1ed4b5889b5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24" y="2504530"/>
            <a:ext cx="741300" cy="9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d4b5889b5_0_12"/>
          <p:cNvSpPr txBox="1"/>
          <p:nvPr/>
        </p:nvSpPr>
        <p:spPr>
          <a:xfrm>
            <a:off x="505313" y="2663925"/>
            <a:ext cx="4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900" b="1">
                <a:solidFill>
                  <a:schemeClr val="lt1"/>
                </a:solidFill>
              </a:rPr>
              <a:t>1</a:t>
            </a:r>
            <a:endParaRPr sz="4400" b="1">
              <a:solidFill>
                <a:schemeClr val="lt1"/>
              </a:solidFill>
            </a:endParaRPr>
          </a:p>
        </p:txBody>
      </p:sp>
      <p:pic>
        <p:nvPicPr>
          <p:cNvPr id="93" name="Google Shape;93;g1ed4b5889b5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024" y="2181280"/>
            <a:ext cx="741300" cy="9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ed4b5889b5_0_12"/>
          <p:cNvSpPr txBox="1"/>
          <p:nvPr/>
        </p:nvSpPr>
        <p:spPr>
          <a:xfrm>
            <a:off x="4114313" y="2340688"/>
            <a:ext cx="4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900" b="1">
                <a:solidFill>
                  <a:schemeClr val="lt1"/>
                </a:solidFill>
              </a:rPr>
              <a:t>2</a:t>
            </a:r>
            <a:endParaRPr sz="4400" b="1">
              <a:solidFill>
                <a:schemeClr val="lt1"/>
              </a:solidFill>
            </a:endParaRPr>
          </a:p>
        </p:txBody>
      </p:sp>
      <p:pic>
        <p:nvPicPr>
          <p:cNvPr id="95" name="Google Shape;95;g1ed4b5889b5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024" y="2181280"/>
            <a:ext cx="741300" cy="9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ed4b5889b5_0_12"/>
          <p:cNvSpPr txBox="1"/>
          <p:nvPr/>
        </p:nvSpPr>
        <p:spPr>
          <a:xfrm>
            <a:off x="7723313" y="2340688"/>
            <a:ext cx="4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900" b="1">
                <a:solidFill>
                  <a:schemeClr val="lt1"/>
                </a:solidFill>
              </a:rPr>
              <a:t>3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97" name="Google Shape;97;g1ed4b5889b5_0_12"/>
          <p:cNvSpPr/>
          <p:nvPr/>
        </p:nvSpPr>
        <p:spPr>
          <a:xfrm>
            <a:off x="8988750" y="513875"/>
            <a:ext cx="1695092" cy="1851660"/>
          </a:xfrm>
          <a:custGeom>
            <a:avLst/>
            <a:gdLst/>
            <a:ahLst/>
            <a:cxnLst/>
            <a:rect l="l" t="t" r="r" b="b"/>
            <a:pathLst>
              <a:path w="6336792" h="8229600" extrusionOk="0">
                <a:moveTo>
                  <a:pt x="0" y="0"/>
                </a:moveTo>
                <a:lnTo>
                  <a:pt x="6336792" y="0"/>
                </a:lnTo>
                <a:lnTo>
                  <a:pt x="6336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Panorámica</PresentationFormat>
  <Paragraphs>21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5" baseType="lpstr">
      <vt:lpstr>Arial</vt:lpstr>
      <vt:lpstr>Bookman Old Style</vt:lpstr>
      <vt:lpstr>Overlock</vt:lpstr>
      <vt:lpstr>Roboto Mono</vt:lpstr>
      <vt:lpstr>Anton</vt:lpstr>
      <vt:lpstr>Calibri</vt:lpstr>
      <vt:lpstr>DM Serif Display</vt:lpstr>
      <vt:lpstr>Arial Black</vt:lpstr>
      <vt:lpstr>Playfair Display</vt:lpstr>
      <vt:lpstr>Bagel Fat One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Yenny Maritza Riano Riano</cp:lastModifiedBy>
  <cp:revision>2</cp:revision>
  <dcterms:created xsi:type="dcterms:W3CDTF">2021-07-07T17:06:09Z</dcterms:created>
  <dcterms:modified xsi:type="dcterms:W3CDTF">2023-12-14T12:48:13Z</dcterms:modified>
</cp:coreProperties>
</file>