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64" r:id="rId3"/>
    <p:sldId id="270" r:id="rId4"/>
    <p:sldId id="272" r:id="rId5"/>
    <p:sldId id="27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127"/>
    <a:srgbClr val="A2AAF8"/>
    <a:srgbClr val="DD7E0E"/>
    <a:srgbClr val="2CBA5B"/>
    <a:srgbClr val="DA6EDA"/>
    <a:srgbClr val="47B0FF"/>
    <a:srgbClr val="1F8340"/>
    <a:srgbClr val="FFFFFF"/>
    <a:srgbClr val="38393B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69" autoAdjust="0"/>
  </p:normalViewPr>
  <p:slideViewPr>
    <p:cSldViewPr snapToGrid="0">
      <p:cViewPr varScale="1">
        <p:scale>
          <a:sx n="79" d="100"/>
          <a:sy n="79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29/11/2023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9CD3-C901-4DC8-98BA-35E55B651CF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44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9CD3-C901-4DC8-98BA-35E55B651CF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68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362" y="1105392"/>
            <a:ext cx="5663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  <a:ea typeface="+mj-ea"/>
                <a:cs typeface="+mj-cs"/>
              </a:rPr>
              <a:t>OFICINA DE CONTROL DISCIPLINARIO INTERNO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0375" y="3054300"/>
            <a:ext cx="3040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Berlin Sans FB" panose="020E0602020502020306" pitchFamily="34" charset="0"/>
              </a:rPr>
              <a:t>Prueba documental en el proceso disciplinario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3" name="AutoShape 2" descr="Abogado de dibujos animados png imágenes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35" y="3308349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6171712" y="160338"/>
            <a:ext cx="5581376" cy="6321552"/>
          </a:xfrm>
          <a:custGeom>
            <a:avLst/>
            <a:gdLst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58512 w 4858512"/>
              <a:gd name="connsiteY2" fmla="*/ 6473952 h 6473952"/>
              <a:gd name="connsiteX3" fmla="*/ 0 w 4858512"/>
              <a:gd name="connsiteY3" fmla="*/ 6473952 h 6473952"/>
              <a:gd name="connsiteX4" fmla="*/ 0 w 4858512"/>
              <a:gd name="connsiteY4" fmla="*/ 0 h 6473952"/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58512 w 4858512"/>
              <a:gd name="connsiteY2" fmla="*/ 6473952 h 6473952"/>
              <a:gd name="connsiteX3" fmla="*/ 3529584 w 4858512"/>
              <a:gd name="connsiteY3" fmla="*/ 6461760 h 6473952"/>
              <a:gd name="connsiteX4" fmla="*/ 0 w 4858512"/>
              <a:gd name="connsiteY4" fmla="*/ 6473952 h 6473952"/>
              <a:gd name="connsiteX5" fmla="*/ 0 w 4858512"/>
              <a:gd name="connsiteY5" fmla="*/ 0 h 6473952"/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58512 w 4858512"/>
              <a:gd name="connsiteY2" fmla="*/ 6473952 h 6473952"/>
              <a:gd name="connsiteX3" fmla="*/ 4273296 w 4858512"/>
              <a:gd name="connsiteY3" fmla="*/ 6461760 h 6473952"/>
              <a:gd name="connsiteX4" fmla="*/ 3529584 w 4858512"/>
              <a:gd name="connsiteY4" fmla="*/ 6461760 h 6473952"/>
              <a:gd name="connsiteX5" fmla="*/ 0 w 4858512"/>
              <a:gd name="connsiteY5" fmla="*/ 6473952 h 6473952"/>
              <a:gd name="connsiteX6" fmla="*/ 0 w 4858512"/>
              <a:gd name="connsiteY6" fmla="*/ 0 h 6473952"/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58512 w 4858512"/>
              <a:gd name="connsiteY2" fmla="*/ 6473952 h 6473952"/>
              <a:gd name="connsiteX3" fmla="*/ 3468624 w 4858512"/>
              <a:gd name="connsiteY3" fmla="*/ 5681472 h 6473952"/>
              <a:gd name="connsiteX4" fmla="*/ 3529584 w 4858512"/>
              <a:gd name="connsiteY4" fmla="*/ 6461760 h 6473952"/>
              <a:gd name="connsiteX5" fmla="*/ 0 w 4858512"/>
              <a:gd name="connsiteY5" fmla="*/ 6473952 h 6473952"/>
              <a:gd name="connsiteX6" fmla="*/ 0 w 4858512"/>
              <a:gd name="connsiteY6" fmla="*/ 0 h 6473952"/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46320 w 4858512"/>
              <a:gd name="connsiteY2" fmla="*/ 5693664 h 6473952"/>
              <a:gd name="connsiteX3" fmla="*/ 3468624 w 4858512"/>
              <a:gd name="connsiteY3" fmla="*/ 5681472 h 6473952"/>
              <a:gd name="connsiteX4" fmla="*/ 3529584 w 4858512"/>
              <a:gd name="connsiteY4" fmla="*/ 6461760 h 6473952"/>
              <a:gd name="connsiteX5" fmla="*/ 0 w 4858512"/>
              <a:gd name="connsiteY5" fmla="*/ 6473952 h 6473952"/>
              <a:gd name="connsiteX6" fmla="*/ 0 w 4858512"/>
              <a:gd name="connsiteY6" fmla="*/ 0 h 6473952"/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46320 w 4858512"/>
              <a:gd name="connsiteY2" fmla="*/ 5693664 h 6473952"/>
              <a:gd name="connsiteX3" fmla="*/ 3468624 w 4858512"/>
              <a:gd name="connsiteY3" fmla="*/ 5681472 h 6473952"/>
              <a:gd name="connsiteX4" fmla="*/ 3480816 w 4858512"/>
              <a:gd name="connsiteY4" fmla="*/ 6461760 h 6473952"/>
              <a:gd name="connsiteX5" fmla="*/ 0 w 4858512"/>
              <a:gd name="connsiteY5" fmla="*/ 6473952 h 6473952"/>
              <a:gd name="connsiteX6" fmla="*/ 0 w 4858512"/>
              <a:gd name="connsiteY6" fmla="*/ 0 h 6473952"/>
              <a:gd name="connsiteX0" fmla="*/ 0 w 4858512"/>
              <a:gd name="connsiteY0" fmla="*/ 0 h 6473952"/>
              <a:gd name="connsiteX1" fmla="*/ 4858512 w 4858512"/>
              <a:gd name="connsiteY1" fmla="*/ 0 h 6473952"/>
              <a:gd name="connsiteX2" fmla="*/ 4846320 w 4858512"/>
              <a:gd name="connsiteY2" fmla="*/ 5693664 h 6473952"/>
              <a:gd name="connsiteX3" fmla="*/ 3468624 w 4858512"/>
              <a:gd name="connsiteY3" fmla="*/ 5681472 h 6473952"/>
              <a:gd name="connsiteX4" fmla="*/ 3505200 w 4858512"/>
              <a:gd name="connsiteY4" fmla="*/ 6449568 h 6473952"/>
              <a:gd name="connsiteX5" fmla="*/ 0 w 4858512"/>
              <a:gd name="connsiteY5" fmla="*/ 6473952 h 6473952"/>
              <a:gd name="connsiteX6" fmla="*/ 0 w 4858512"/>
              <a:gd name="connsiteY6" fmla="*/ 0 h 6473952"/>
              <a:gd name="connsiteX0" fmla="*/ 0 w 4858512"/>
              <a:gd name="connsiteY0" fmla="*/ 24384 h 6498336"/>
              <a:gd name="connsiteX1" fmla="*/ 4858512 w 4858512"/>
              <a:gd name="connsiteY1" fmla="*/ 0 h 6498336"/>
              <a:gd name="connsiteX2" fmla="*/ 4846320 w 4858512"/>
              <a:gd name="connsiteY2" fmla="*/ 5718048 h 6498336"/>
              <a:gd name="connsiteX3" fmla="*/ 3468624 w 4858512"/>
              <a:gd name="connsiteY3" fmla="*/ 5705856 h 6498336"/>
              <a:gd name="connsiteX4" fmla="*/ 3505200 w 4858512"/>
              <a:gd name="connsiteY4" fmla="*/ 6473952 h 6498336"/>
              <a:gd name="connsiteX5" fmla="*/ 0 w 4858512"/>
              <a:gd name="connsiteY5" fmla="*/ 6498336 h 6498336"/>
              <a:gd name="connsiteX6" fmla="*/ 0 w 4858512"/>
              <a:gd name="connsiteY6" fmla="*/ 24384 h 6498336"/>
              <a:gd name="connsiteX0" fmla="*/ 0 w 4858512"/>
              <a:gd name="connsiteY0" fmla="*/ 24384 h 6498336"/>
              <a:gd name="connsiteX1" fmla="*/ 4858512 w 4858512"/>
              <a:gd name="connsiteY1" fmla="*/ 0 h 6498336"/>
              <a:gd name="connsiteX2" fmla="*/ 4846320 w 4858512"/>
              <a:gd name="connsiteY2" fmla="*/ 5718048 h 6498336"/>
              <a:gd name="connsiteX3" fmla="*/ 3468624 w 4858512"/>
              <a:gd name="connsiteY3" fmla="*/ 5705856 h 6498336"/>
              <a:gd name="connsiteX4" fmla="*/ 3505200 w 4858512"/>
              <a:gd name="connsiteY4" fmla="*/ 6473952 h 6498336"/>
              <a:gd name="connsiteX5" fmla="*/ 0 w 4858512"/>
              <a:gd name="connsiteY5" fmla="*/ 6498336 h 6498336"/>
              <a:gd name="connsiteX6" fmla="*/ 0 w 4858512"/>
              <a:gd name="connsiteY6" fmla="*/ 24384 h 6498336"/>
              <a:gd name="connsiteX0" fmla="*/ 0 w 4858512"/>
              <a:gd name="connsiteY0" fmla="*/ 24384 h 6498336"/>
              <a:gd name="connsiteX1" fmla="*/ 4858512 w 4858512"/>
              <a:gd name="connsiteY1" fmla="*/ 0 h 6498336"/>
              <a:gd name="connsiteX2" fmla="*/ 4846320 w 4858512"/>
              <a:gd name="connsiteY2" fmla="*/ 5718048 h 6498336"/>
              <a:gd name="connsiteX3" fmla="*/ 3468624 w 4858512"/>
              <a:gd name="connsiteY3" fmla="*/ 5705856 h 6498336"/>
              <a:gd name="connsiteX4" fmla="*/ 3505200 w 4858512"/>
              <a:gd name="connsiteY4" fmla="*/ 6473952 h 6498336"/>
              <a:gd name="connsiteX5" fmla="*/ 0 w 4858512"/>
              <a:gd name="connsiteY5" fmla="*/ 6498336 h 6498336"/>
              <a:gd name="connsiteX6" fmla="*/ 0 w 4858512"/>
              <a:gd name="connsiteY6" fmla="*/ 24384 h 6498336"/>
              <a:gd name="connsiteX0" fmla="*/ 0 w 4846359"/>
              <a:gd name="connsiteY0" fmla="*/ 36576 h 6510528"/>
              <a:gd name="connsiteX1" fmla="*/ 4555621 w 4846359"/>
              <a:gd name="connsiteY1" fmla="*/ 0 h 6510528"/>
              <a:gd name="connsiteX2" fmla="*/ 4846320 w 4846359"/>
              <a:gd name="connsiteY2" fmla="*/ 5730240 h 6510528"/>
              <a:gd name="connsiteX3" fmla="*/ 3468624 w 4846359"/>
              <a:gd name="connsiteY3" fmla="*/ 5718048 h 6510528"/>
              <a:gd name="connsiteX4" fmla="*/ 3505200 w 4846359"/>
              <a:gd name="connsiteY4" fmla="*/ 6486144 h 6510528"/>
              <a:gd name="connsiteX5" fmla="*/ 0 w 4846359"/>
              <a:gd name="connsiteY5" fmla="*/ 6510528 h 6510528"/>
              <a:gd name="connsiteX6" fmla="*/ 0 w 4846359"/>
              <a:gd name="connsiteY6" fmla="*/ 36576 h 6510528"/>
              <a:gd name="connsiteX0" fmla="*/ 0 w 4936771"/>
              <a:gd name="connsiteY0" fmla="*/ 36576 h 6510528"/>
              <a:gd name="connsiteX1" fmla="*/ 4555621 w 4936771"/>
              <a:gd name="connsiteY1" fmla="*/ 0 h 6510528"/>
              <a:gd name="connsiteX2" fmla="*/ 4846320 w 4936771"/>
              <a:gd name="connsiteY2" fmla="*/ 5730240 h 6510528"/>
              <a:gd name="connsiteX3" fmla="*/ 3468624 w 4936771"/>
              <a:gd name="connsiteY3" fmla="*/ 5718048 h 6510528"/>
              <a:gd name="connsiteX4" fmla="*/ 3505200 w 4936771"/>
              <a:gd name="connsiteY4" fmla="*/ 6486144 h 6510528"/>
              <a:gd name="connsiteX5" fmla="*/ 0 w 4936771"/>
              <a:gd name="connsiteY5" fmla="*/ 6510528 h 6510528"/>
              <a:gd name="connsiteX6" fmla="*/ 0 w 4936771"/>
              <a:gd name="connsiteY6" fmla="*/ 36576 h 6510528"/>
              <a:gd name="connsiteX0" fmla="*/ 0 w 4859672"/>
              <a:gd name="connsiteY0" fmla="*/ 0 h 6473952"/>
              <a:gd name="connsiteX1" fmla="*/ 4353694 w 4859672"/>
              <a:gd name="connsiteY1" fmla="*/ 1170432 h 6473952"/>
              <a:gd name="connsiteX2" fmla="*/ 4846320 w 4859672"/>
              <a:gd name="connsiteY2" fmla="*/ 5693664 h 6473952"/>
              <a:gd name="connsiteX3" fmla="*/ 3468624 w 4859672"/>
              <a:gd name="connsiteY3" fmla="*/ 5681472 h 6473952"/>
              <a:gd name="connsiteX4" fmla="*/ 3505200 w 4859672"/>
              <a:gd name="connsiteY4" fmla="*/ 6449568 h 6473952"/>
              <a:gd name="connsiteX5" fmla="*/ 0 w 4859672"/>
              <a:gd name="connsiteY5" fmla="*/ 6473952 h 6473952"/>
              <a:gd name="connsiteX6" fmla="*/ 0 w 4859672"/>
              <a:gd name="connsiteY6" fmla="*/ 0 h 6473952"/>
              <a:gd name="connsiteX0" fmla="*/ 0 w 4859672"/>
              <a:gd name="connsiteY0" fmla="*/ 0 h 6473952"/>
              <a:gd name="connsiteX1" fmla="*/ 4353694 w 4859672"/>
              <a:gd name="connsiteY1" fmla="*/ 1170432 h 6473952"/>
              <a:gd name="connsiteX2" fmla="*/ 4846320 w 4859672"/>
              <a:gd name="connsiteY2" fmla="*/ 5693664 h 6473952"/>
              <a:gd name="connsiteX3" fmla="*/ 3468624 w 4859672"/>
              <a:gd name="connsiteY3" fmla="*/ 5681472 h 6473952"/>
              <a:gd name="connsiteX4" fmla="*/ 3505200 w 4859672"/>
              <a:gd name="connsiteY4" fmla="*/ 6449568 h 6473952"/>
              <a:gd name="connsiteX5" fmla="*/ 0 w 4859672"/>
              <a:gd name="connsiteY5" fmla="*/ 6473952 h 6473952"/>
              <a:gd name="connsiteX6" fmla="*/ 0 w 4859672"/>
              <a:gd name="connsiteY6" fmla="*/ 0 h 6473952"/>
              <a:gd name="connsiteX0" fmla="*/ 0 w 4967741"/>
              <a:gd name="connsiteY0" fmla="*/ 0 h 6473952"/>
              <a:gd name="connsiteX1" fmla="*/ 4611712 w 4967741"/>
              <a:gd name="connsiteY1" fmla="*/ 1121664 h 6473952"/>
              <a:gd name="connsiteX2" fmla="*/ 4846320 w 4967741"/>
              <a:gd name="connsiteY2" fmla="*/ 5693664 h 6473952"/>
              <a:gd name="connsiteX3" fmla="*/ 3468624 w 4967741"/>
              <a:gd name="connsiteY3" fmla="*/ 5681472 h 6473952"/>
              <a:gd name="connsiteX4" fmla="*/ 3505200 w 4967741"/>
              <a:gd name="connsiteY4" fmla="*/ 6449568 h 6473952"/>
              <a:gd name="connsiteX5" fmla="*/ 0 w 4967741"/>
              <a:gd name="connsiteY5" fmla="*/ 6473952 h 6473952"/>
              <a:gd name="connsiteX6" fmla="*/ 0 w 4967741"/>
              <a:gd name="connsiteY6" fmla="*/ 0 h 6473952"/>
              <a:gd name="connsiteX0" fmla="*/ 0 w 4967741"/>
              <a:gd name="connsiteY0" fmla="*/ 0 h 6473952"/>
              <a:gd name="connsiteX1" fmla="*/ 4611712 w 4967741"/>
              <a:gd name="connsiteY1" fmla="*/ 1121664 h 6473952"/>
              <a:gd name="connsiteX2" fmla="*/ 4846320 w 4967741"/>
              <a:gd name="connsiteY2" fmla="*/ 5693664 h 6473952"/>
              <a:gd name="connsiteX3" fmla="*/ 3468624 w 4967741"/>
              <a:gd name="connsiteY3" fmla="*/ 5681472 h 6473952"/>
              <a:gd name="connsiteX4" fmla="*/ 3505200 w 4967741"/>
              <a:gd name="connsiteY4" fmla="*/ 6449568 h 6473952"/>
              <a:gd name="connsiteX5" fmla="*/ 0 w 4967741"/>
              <a:gd name="connsiteY5" fmla="*/ 6473952 h 6473952"/>
              <a:gd name="connsiteX6" fmla="*/ 0 w 4967741"/>
              <a:gd name="connsiteY6" fmla="*/ 0 h 6473952"/>
              <a:gd name="connsiteX0" fmla="*/ 0 w 5100512"/>
              <a:gd name="connsiteY0" fmla="*/ 0 h 6473952"/>
              <a:gd name="connsiteX1" fmla="*/ 4611712 w 5100512"/>
              <a:gd name="connsiteY1" fmla="*/ 1121664 h 6473952"/>
              <a:gd name="connsiteX2" fmla="*/ 5081902 w 5100512"/>
              <a:gd name="connsiteY2" fmla="*/ 5693664 h 6473952"/>
              <a:gd name="connsiteX3" fmla="*/ 3468624 w 5100512"/>
              <a:gd name="connsiteY3" fmla="*/ 5681472 h 6473952"/>
              <a:gd name="connsiteX4" fmla="*/ 3505200 w 5100512"/>
              <a:gd name="connsiteY4" fmla="*/ 6449568 h 6473952"/>
              <a:gd name="connsiteX5" fmla="*/ 0 w 5100512"/>
              <a:gd name="connsiteY5" fmla="*/ 6473952 h 6473952"/>
              <a:gd name="connsiteX6" fmla="*/ 0 w 5100512"/>
              <a:gd name="connsiteY6" fmla="*/ 0 h 6473952"/>
              <a:gd name="connsiteX0" fmla="*/ 0 w 5134167"/>
              <a:gd name="connsiteY0" fmla="*/ 0 h 6364224"/>
              <a:gd name="connsiteX1" fmla="*/ 4645367 w 5134167"/>
              <a:gd name="connsiteY1" fmla="*/ 1011936 h 6364224"/>
              <a:gd name="connsiteX2" fmla="*/ 5115557 w 5134167"/>
              <a:gd name="connsiteY2" fmla="*/ 5583936 h 6364224"/>
              <a:gd name="connsiteX3" fmla="*/ 3502279 w 5134167"/>
              <a:gd name="connsiteY3" fmla="*/ 5571744 h 6364224"/>
              <a:gd name="connsiteX4" fmla="*/ 3538855 w 5134167"/>
              <a:gd name="connsiteY4" fmla="*/ 6339840 h 6364224"/>
              <a:gd name="connsiteX5" fmla="*/ 33655 w 5134167"/>
              <a:gd name="connsiteY5" fmla="*/ 6364224 h 6364224"/>
              <a:gd name="connsiteX6" fmla="*/ 0 w 5134167"/>
              <a:gd name="connsiteY6" fmla="*/ 0 h 636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4167" h="6364224">
                <a:moveTo>
                  <a:pt x="0" y="0"/>
                </a:moveTo>
                <a:cubicBezTo>
                  <a:pt x="1451231" y="390144"/>
                  <a:pt x="3788700" y="-682752"/>
                  <a:pt x="4645367" y="1011936"/>
                </a:cubicBezTo>
                <a:cubicBezTo>
                  <a:pt x="5269522" y="2405888"/>
                  <a:pt x="5119621" y="3677920"/>
                  <a:pt x="5115557" y="5583936"/>
                </a:cubicBezTo>
                <a:lnTo>
                  <a:pt x="3502279" y="5571744"/>
                </a:lnTo>
                <a:lnTo>
                  <a:pt x="3538855" y="6339840"/>
                </a:lnTo>
                <a:lnTo>
                  <a:pt x="33655" y="636422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8989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911" y="160338"/>
            <a:ext cx="5888736" cy="6473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1386110" y="550600"/>
            <a:ext cx="4927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  <a:cs typeface="72 Black" panose="020B0A04030603020204" pitchFamily="34" charset="0"/>
              </a:rPr>
              <a:t>¿Qué es la prueba documental?</a:t>
            </a:r>
            <a:endParaRPr lang="es-CO" sz="42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  <a:cs typeface="72 Black" panose="020B0A04030603020204" pitchFamily="34" charset="0"/>
            </a:endParaRPr>
          </a:p>
        </p:txBody>
      </p:sp>
      <p:sp>
        <p:nvSpPr>
          <p:cNvPr id="27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89778" l="9778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6959" y="465138"/>
            <a:ext cx="2684501" cy="268450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8" b="92889" l="9778" r="88444">
                        <a14:backgroundMark x1="84444" y1="44000" x2="66667" y2="69778"/>
                      </a14:backgroundRemoval>
                    </a14:imgEffect>
                  </a14:imgLayer>
                </a14:imgProps>
              </a:ext>
            </a:extLst>
          </a:blip>
          <a:srcRect l="11223" t="6089" r="11713" b="6646"/>
          <a:stretch/>
        </p:blipFill>
        <p:spPr>
          <a:xfrm>
            <a:off x="1758723" y="2028504"/>
            <a:ext cx="3872625" cy="4385178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>
          <a:xfrm>
            <a:off x="4856861" y="4125357"/>
            <a:ext cx="0" cy="1579907"/>
          </a:xfrm>
          <a:prstGeom prst="line">
            <a:avLst/>
          </a:prstGeom>
          <a:ln w="53975">
            <a:solidFill>
              <a:srgbClr val="38393B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2112337" y="3302039"/>
            <a:ext cx="2706624" cy="2918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/>
          <p:cNvSpPr txBox="1"/>
          <p:nvPr/>
        </p:nvSpPr>
        <p:spPr>
          <a:xfrm>
            <a:off x="1992725" y="3396454"/>
            <a:ext cx="2646741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Bahnschrift" panose="020B0502040204020203" pitchFamily="34" charset="0"/>
              </a:rPr>
              <a:t>En términos generales, la prueba documental se refiere a la presentación de documentos como evidencia en un proceso legal o disciplinario</a:t>
            </a:r>
            <a:r>
              <a:rPr lang="es-419" sz="2000" dirty="0" smtClean="0">
                <a:latin typeface="Bahnschrift" panose="020B0502040204020203" pitchFamily="34" charset="0"/>
              </a:rPr>
              <a:t>. </a:t>
            </a:r>
            <a:endParaRPr lang="es-419" sz="2000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8" b="92889" l="9778" r="88444">
                        <a14:backgroundMark x1="47111" y1="20444" x2="40444" y2="86667"/>
                      </a14:backgroundRemoval>
                    </a14:imgEffect>
                  </a14:imgLayer>
                </a14:imgProps>
              </a:ext>
            </a:extLst>
          </a:blip>
          <a:srcRect l="60005" t="35021" r="11713" b="17910"/>
          <a:stretch/>
        </p:blipFill>
        <p:spPr>
          <a:xfrm>
            <a:off x="4578307" y="3644991"/>
            <a:ext cx="1421224" cy="2365248"/>
          </a:xfrm>
          <a:prstGeom prst="rect">
            <a:avLst/>
          </a:prstGeom>
        </p:spPr>
      </p:pic>
      <p:sp>
        <p:nvSpPr>
          <p:cNvPr id="43" name="Forma libre 42"/>
          <p:cNvSpPr/>
          <p:nvPr/>
        </p:nvSpPr>
        <p:spPr>
          <a:xfrm>
            <a:off x="4864608" y="1104489"/>
            <a:ext cx="2743200" cy="2613760"/>
          </a:xfrm>
          <a:custGeom>
            <a:avLst/>
            <a:gdLst>
              <a:gd name="connsiteX0" fmla="*/ 0 w 2743200"/>
              <a:gd name="connsiteY0" fmla="*/ 2540919 h 2613760"/>
              <a:gd name="connsiteX1" fmla="*/ 926592 w 2743200"/>
              <a:gd name="connsiteY1" fmla="*/ 2528727 h 2613760"/>
              <a:gd name="connsiteX2" fmla="*/ 890016 w 2743200"/>
              <a:gd name="connsiteY2" fmla="*/ 1687479 h 2613760"/>
              <a:gd name="connsiteX3" fmla="*/ 1316736 w 2743200"/>
              <a:gd name="connsiteY3" fmla="*/ 1187607 h 2613760"/>
              <a:gd name="connsiteX4" fmla="*/ 1999488 w 2743200"/>
              <a:gd name="connsiteY4" fmla="*/ 1358295 h 2613760"/>
              <a:gd name="connsiteX5" fmla="*/ 2036064 w 2743200"/>
              <a:gd name="connsiteY5" fmla="*/ 187863 h 2613760"/>
              <a:gd name="connsiteX6" fmla="*/ 2743200 w 2743200"/>
              <a:gd name="connsiteY6" fmla="*/ 17175 h 26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2613760">
                <a:moveTo>
                  <a:pt x="0" y="2540919"/>
                </a:moveTo>
                <a:cubicBezTo>
                  <a:pt x="389128" y="2605943"/>
                  <a:pt x="778256" y="2670967"/>
                  <a:pt x="926592" y="2528727"/>
                </a:cubicBezTo>
                <a:cubicBezTo>
                  <a:pt x="1074928" y="2386487"/>
                  <a:pt x="824992" y="1910999"/>
                  <a:pt x="890016" y="1687479"/>
                </a:cubicBezTo>
                <a:cubicBezTo>
                  <a:pt x="955040" y="1463959"/>
                  <a:pt x="1131824" y="1242471"/>
                  <a:pt x="1316736" y="1187607"/>
                </a:cubicBezTo>
                <a:cubicBezTo>
                  <a:pt x="1501648" y="1132743"/>
                  <a:pt x="1879600" y="1524919"/>
                  <a:pt x="1999488" y="1358295"/>
                </a:cubicBezTo>
                <a:cubicBezTo>
                  <a:pt x="2119376" y="1191671"/>
                  <a:pt x="1912112" y="411383"/>
                  <a:pt x="2036064" y="187863"/>
                </a:cubicBezTo>
                <a:cubicBezTo>
                  <a:pt x="2160016" y="-35657"/>
                  <a:pt x="2451608" y="-9241"/>
                  <a:pt x="2743200" y="17175"/>
                </a:cubicBezTo>
              </a:path>
            </a:pathLst>
          </a:custGeom>
          <a:noFill/>
          <a:ln w="5715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CuadroTexto 43"/>
          <p:cNvSpPr txBox="1"/>
          <p:nvPr/>
        </p:nvSpPr>
        <p:spPr>
          <a:xfrm>
            <a:off x="7705344" y="609600"/>
            <a:ext cx="300834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2800" b="1" dirty="0" smtClean="0">
                <a:ln/>
                <a:solidFill>
                  <a:srgbClr val="00B050"/>
                </a:solidFill>
                <a:latin typeface="72 Condensed" panose="020B0506030000000003" pitchFamily="34" charset="0"/>
                <a:cs typeface="72 Condensed" panose="020B0506030000000003" pitchFamily="34" charset="0"/>
              </a:rPr>
              <a:t>Este tipo de prueba puede incluir: </a:t>
            </a:r>
            <a:endParaRPr lang="es-CO" sz="2800" b="1" dirty="0">
              <a:ln/>
              <a:solidFill>
                <a:srgbClr val="00B050"/>
              </a:solidFill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6796420" y="3073189"/>
            <a:ext cx="406817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solidFill>
                  <a:srgbClr val="1F8340"/>
                </a:solidFill>
              </a:rPr>
              <a:t>D</a:t>
            </a:r>
            <a:r>
              <a:rPr lang="es-419" sz="2000" dirty="0" smtClean="0">
                <a:solidFill>
                  <a:srgbClr val="1F8340"/>
                </a:solidFill>
              </a:rPr>
              <a:t>ocumentos </a:t>
            </a:r>
            <a:r>
              <a:rPr lang="es-419" sz="2000" dirty="0">
                <a:solidFill>
                  <a:srgbClr val="1F8340"/>
                </a:solidFill>
              </a:rPr>
              <a:t>escritos, fotografías, grabaciones, correos electrónicos u otros registros que respalden o refuten hechos relevantes en un caso disciplinario.</a:t>
            </a:r>
            <a:endParaRPr lang="es-CO" sz="2000" dirty="0">
              <a:solidFill>
                <a:srgbClr val="1F8340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268" t="17871" r="17154" b="8173"/>
          <a:stretch/>
        </p:blipFill>
        <p:spPr>
          <a:xfrm>
            <a:off x="7284931" y="4723305"/>
            <a:ext cx="1419106" cy="167712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1111" y1="29333" x2="54667" y2="64444"/>
                        <a14:foregroundMark x1="64444" y1="47556" x2="69333" y2="67111"/>
                        <a14:foregroundMark x1="25333" y1="32444" x2="51111" y2="27556"/>
                        <a14:foregroundMark x1="81333" y1="33778" x2="59111" y2="33333"/>
                        <a14:foregroundMark x1="75111" y1="27556" x2="75556" y2="42667"/>
                        <a14:foregroundMark x1="24000" y1="24889" x2="24889" y2="37778"/>
                        <a14:foregroundMark x1="18667" y1="78222" x2="80889" y2="75556"/>
                        <a14:foregroundMark x1="42667" y1="45778" x2="40444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2875" y="1735735"/>
            <a:ext cx="1481886" cy="148188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25" b="94915" l="2817" r="94366">
                        <a14:foregroundMark x1="46479" y1="23164" x2="54225" y2="31073"/>
                        <a14:foregroundMark x1="25704" y1="15819" x2="74648" y2="60452"/>
                        <a14:foregroundMark x1="72887" y1="7910" x2="70423" y2="15819"/>
                        <a14:foregroundMark x1="50352" y1="67232" x2="57042" y2="67232"/>
                        <a14:foregroundMark x1="41901" y1="65537" x2="43662" y2="76836"/>
                        <a14:foregroundMark x1="21127" y1="39548" x2="21127" y2="42373"/>
                        <a14:backgroundMark x1="13028" y1="58757" x2="13028" y2="81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5501" y="4747104"/>
            <a:ext cx="2012320" cy="1254157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815" b="88889" l="37079" r="64794"/>
                    </a14:imgEffect>
                  </a14:imgLayer>
                </a14:imgProps>
              </a:ext>
            </a:extLst>
          </a:blip>
          <a:srcRect l="34659" t="9873" r="33700" b="8857"/>
          <a:stretch/>
        </p:blipFill>
        <p:spPr>
          <a:xfrm>
            <a:off x="8938877" y="1552797"/>
            <a:ext cx="834184" cy="15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56032" y="121340"/>
            <a:ext cx="3953480" cy="6473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4291490" y="207264"/>
            <a:ext cx="7742014" cy="64739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4" name="CuadroTexto 33"/>
          <p:cNvSpPr txBox="1"/>
          <p:nvPr/>
        </p:nvSpPr>
        <p:spPr>
          <a:xfrm>
            <a:off x="9558528" y="4056807"/>
            <a:ext cx="9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8438" l="8917" r="89809">
                        <a14:foregroundMark x1="50318" y1="5938" x2="49682" y2="33438"/>
                        <a14:foregroundMark x1="44586" y1="25313" x2="47134" y2="51563"/>
                        <a14:foregroundMark x1="42038" y1="30312" x2="41401" y2="45313"/>
                        <a14:foregroundMark x1="11465" y1="34375" x2="15924" y2="38750"/>
                      </a14:backgroundRemoval>
                    </a14:imgEffect>
                  </a14:imgLayer>
                </a14:imgProps>
              </a:ext>
            </a:extLst>
          </a:blip>
          <a:srcRect b="46347"/>
          <a:stretch/>
        </p:blipFill>
        <p:spPr>
          <a:xfrm flipH="1">
            <a:off x="61142" y="3578529"/>
            <a:ext cx="4180547" cy="3059435"/>
          </a:xfrm>
          <a:prstGeom prst="rect">
            <a:avLst/>
          </a:prstGeom>
        </p:spPr>
      </p:pic>
      <p:sp>
        <p:nvSpPr>
          <p:cNvPr id="42" name="Preparación 41"/>
          <p:cNvSpPr/>
          <p:nvPr/>
        </p:nvSpPr>
        <p:spPr>
          <a:xfrm>
            <a:off x="4338566" y="996328"/>
            <a:ext cx="2547366" cy="1718240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DA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/>
          <p:cNvSpPr txBox="1"/>
          <p:nvPr/>
        </p:nvSpPr>
        <p:spPr>
          <a:xfrm>
            <a:off x="4530843" y="1407065"/>
            <a:ext cx="220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DA6EDA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1. </a:t>
            </a:r>
            <a:r>
              <a:rPr lang="es-ES" dirty="0" smtClean="0"/>
              <a:t>Es importante que conteste la petición de acuerdo a lo solicitado. </a:t>
            </a:r>
            <a:endParaRPr lang="es-CO" dirty="0"/>
          </a:p>
        </p:txBody>
      </p:sp>
      <p:sp>
        <p:nvSpPr>
          <p:cNvPr id="44" name="Preparación 43"/>
          <p:cNvSpPr/>
          <p:nvPr/>
        </p:nvSpPr>
        <p:spPr>
          <a:xfrm>
            <a:off x="6571192" y="1631686"/>
            <a:ext cx="2909904" cy="2043227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Preparación 44"/>
          <p:cNvSpPr/>
          <p:nvPr/>
        </p:nvSpPr>
        <p:spPr>
          <a:xfrm>
            <a:off x="4382391" y="2864823"/>
            <a:ext cx="2547366" cy="2195946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47B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6772387" y="1959768"/>
            <a:ext cx="254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CBA5B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2. </a:t>
            </a:r>
            <a:r>
              <a:rPr lang="es-ES" dirty="0" smtClean="0"/>
              <a:t>Recuerde referenciar los documentos en los cuales fundamenta su respuesta, allegando copia anexa de los mismos.</a:t>
            </a:r>
            <a:endParaRPr lang="es-CO" dirty="0"/>
          </a:p>
        </p:txBody>
      </p:sp>
      <p:sp>
        <p:nvSpPr>
          <p:cNvPr id="47" name="CuadroTexto 46"/>
          <p:cNvSpPr txBox="1"/>
          <p:nvPr/>
        </p:nvSpPr>
        <p:spPr>
          <a:xfrm>
            <a:off x="4447023" y="2948740"/>
            <a:ext cx="2394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3. </a:t>
            </a:r>
            <a:r>
              <a:rPr lang="es-ES" dirty="0" smtClean="0"/>
              <a:t>Cargue los documentos debidamente firmados al gestor documental, y en caso de ser necesario incluya los anexos.</a:t>
            </a:r>
            <a:endParaRPr lang="es-CO" dirty="0"/>
          </a:p>
        </p:txBody>
      </p:sp>
      <p:sp>
        <p:nvSpPr>
          <p:cNvPr id="48" name="Preparación 47"/>
          <p:cNvSpPr/>
          <p:nvPr/>
        </p:nvSpPr>
        <p:spPr>
          <a:xfrm>
            <a:off x="6502518" y="3798011"/>
            <a:ext cx="3078930" cy="2658584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DD7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CuadroTexto 48"/>
          <p:cNvSpPr txBox="1"/>
          <p:nvPr/>
        </p:nvSpPr>
        <p:spPr>
          <a:xfrm>
            <a:off x="7020658" y="3871272"/>
            <a:ext cx="2248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DD7E0E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4. </a:t>
            </a:r>
            <a:r>
              <a:rPr lang="es-ES" dirty="0" smtClean="0"/>
              <a:t>Al momento de radicar la respuesta en la Oficina 202</a:t>
            </a:r>
            <a:r>
              <a:rPr lang="es-ES" dirty="0"/>
              <a:t> </a:t>
            </a:r>
            <a:r>
              <a:rPr lang="es-ES" dirty="0" smtClean="0"/>
              <a:t>o en Synergy, verifique que tanto la respuesta como los anexos de la misma estén completos</a:t>
            </a:r>
            <a:r>
              <a:rPr lang="es-ES" dirty="0"/>
              <a:t> </a:t>
            </a:r>
            <a:r>
              <a:rPr lang="es-ES" dirty="0" smtClean="0"/>
              <a:t>y observe a quien corresponde</a:t>
            </a:r>
            <a:endParaRPr lang="es-CO" dirty="0"/>
          </a:p>
        </p:txBody>
      </p:sp>
      <p:sp>
        <p:nvSpPr>
          <p:cNvPr id="50" name="Preparación 49"/>
          <p:cNvSpPr/>
          <p:nvPr/>
        </p:nvSpPr>
        <p:spPr>
          <a:xfrm>
            <a:off x="9033216" y="2599443"/>
            <a:ext cx="2909904" cy="2295795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CuadroTexto 50"/>
          <p:cNvSpPr txBox="1"/>
          <p:nvPr/>
        </p:nvSpPr>
        <p:spPr>
          <a:xfrm>
            <a:off x="9581448" y="2650866"/>
            <a:ext cx="2086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5. </a:t>
            </a:r>
            <a:r>
              <a:rPr lang="es-ES" dirty="0" smtClean="0"/>
              <a:t>Es muy importante que se de respuesta en un tiempo prudente y de acuerdo a los establecido en la </a:t>
            </a:r>
            <a:r>
              <a:rPr lang="es-419" dirty="0" smtClean="0"/>
              <a:t>Ley </a:t>
            </a:r>
            <a:r>
              <a:rPr lang="es-419" dirty="0"/>
              <a:t>1755 de 2015 Art. 145 (15 días). </a:t>
            </a:r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24996" y="840990"/>
            <a:ext cx="3249400" cy="2585323"/>
          </a:xfrm>
          <a:prstGeom prst="rect">
            <a:avLst/>
          </a:prstGeom>
          <a:solidFill>
            <a:srgbClr val="A2AAF8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419" dirty="0" smtClean="0">
                <a:latin typeface="Mongolian Baiti" panose="03000500000000000000" pitchFamily="66" charset="0"/>
                <a:ea typeface="Gadugi" panose="020B0502040204020203" pitchFamily="34" charset="0"/>
                <a:cs typeface="Mongolian Baiti" panose="03000500000000000000" pitchFamily="66" charset="0"/>
              </a:rPr>
              <a:t>Desde </a:t>
            </a:r>
            <a:r>
              <a:rPr lang="es-419" dirty="0">
                <a:latin typeface="Mongolian Baiti" panose="03000500000000000000" pitchFamily="66" charset="0"/>
                <a:ea typeface="Gadugi" panose="020B0502040204020203" pitchFamily="34" charset="0"/>
                <a:cs typeface="Mongolian Baiti" panose="03000500000000000000" pitchFamily="66" charset="0"/>
              </a:rPr>
              <a:t>la Oficina de Control </a:t>
            </a:r>
            <a:r>
              <a:rPr lang="es-419" dirty="0" smtClean="0">
                <a:latin typeface="Mongolian Baiti" panose="03000500000000000000" pitchFamily="66" charset="0"/>
                <a:ea typeface="Gadugi" panose="020B0502040204020203" pitchFamily="34" charset="0"/>
                <a:cs typeface="Mongolian Baiti" panose="03000500000000000000" pitchFamily="66" charset="0"/>
              </a:rPr>
              <a:t>Disciplinario Interno, se suelen emitir oficios dirigidos a las distintas dependencias, los cuales se caracterizan por tener en su asunto la indicación de que son SOLICITUDES DE PRUEBA DOCUMENTAL. </a:t>
            </a:r>
            <a:endParaRPr lang="es-CO" dirty="0">
              <a:latin typeface="Mongolian Baiti" panose="03000500000000000000" pitchFamily="66" charset="0"/>
              <a:ea typeface="Gadugi" panose="020B0502040204020203" pitchFamily="34" charset="0"/>
              <a:cs typeface="Mongolian Baiti" panose="03000500000000000000" pitchFamily="66" charset="0"/>
            </a:endParaRPr>
          </a:p>
          <a:p>
            <a:endParaRPr lang="es-CO" dirty="0"/>
          </a:p>
        </p:txBody>
      </p:sp>
      <p:sp>
        <p:nvSpPr>
          <p:cNvPr id="4" name="Triángulo isósceles 3"/>
          <p:cNvSpPr/>
          <p:nvPr/>
        </p:nvSpPr>
        <p:spPr>
          <a:xfrm rot="1514148" flipV="1">
            <a:off x="2832630" y="3276937"/>
            <a:ext cx="438912" cy="805997"/>
          </a:xfrm>
          <a:prstGeom prst="triangle">
            <a:avLst/>
          </a:prstGeom>
          <a:solidFill>
            <a:srgbClr val="A2A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95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677" y="2831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7824" y="463296"/>
            <a:ext cx="8412480" cy="60551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AutoShape 2" descr="Dibujos animados de compañeros de trabajo de negocios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2444" l="1333" r="89778">
                        <a14:foregroundMark x1="13778" y1="35111" x2="10222" y2="77333"/>
                        <a14:foregroundMark x1="61778" y1="52444" x2="63556" y2="48889"/>
                        <a14:foregroundMark x1="9333" y1="36444" x2="10222" y2="50667"/>
                        <a14:backgroundMark x1="40444" y1="35556" x2="40444" y2="3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205" y="2401823"/>
            <a:ext cx="4116643" cy="4116643"/>
          </a:xfrm>
          <a:prstGeom prst="rect">
            <a:avLst/>
          </a:prstGeom>
        </p:spPr>
      </p:pic>
      <p:sp>
        <p:nvSpPr>
          <p:cNvPr id="10" name="Llamada de nube 9"/>
          <p:cNvSpPr/>
          <p:nvPr/>
        </p:nvSpPr>
        <p:spPr>
          <a:xfrm>
            <a:off x="4715128" y="604423"/>
            <a:ext cx="4230624" cy="3669792"/>
          </a:xfrm>
          <a:prstGeom prst="cloudCallout">
            <a:avLst>
              <a:gd name="adj1" fmla="val -78182"/>
              <a:gd name="adj2" fmla="val 37915"/>
            </a:avLst>
          </a:prstGeom>
          <a:solidFill>
            <a:srgbClr val="F57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5141848" y="1414272"/>
            <a:ext cx="3377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ahnschrift Light SemiCondensed" panose="020B0502040204020203" pitchFamily="34" charset="0"/>
                <a:cs typeface="Calibri Light" panose="020F0302020204030204" pitchFamily="34" charset="0"/>
              </a:rPr>
              <a:t>Agradecemos tu atención, si tienes alguna duda al respecto no dudes en contactarnos mediante correo o asistiendo a la oficina 202.</a:t>
            </a:r>
            <a:endParaRPr lang="es-CO" sz="2400" dirty="0">
              <a:latin typeface="Bahnschrift Light SemiCondensed" panose="020B0502040204020203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14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2792</TotalTime>
  <Words>254</Words>
  <Application>Microsoft Office PowerPoint</Application>
  <PresentationFormat>Panorámica</PresentationFormat>
  <Paragraphs>15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7" baseType="lpstr">
      <vt:lpstr>72 Black</vt:lpstr>
      <vt:lpstr>72 Condensed</vt:lpstr>
      <vt:lpstr>Arial</vt:lpstr>
      <vt:lpstr>Arial Black</vt:lpstr>
      <vt:lpstr>Bahnschrift</vt:lpstr>
      <vt:lpstr>Bahnschrift Light SemiCondensed</vt:lpstr>
      <vt:lpstr>Berlin Sans FB</vt:lpstr>
      <vt:lpstr>Calibri</vt:lpstr>
      <vt:lpstr>Calibri Light</vt:lpstr>
      <vt:lpstr>Gadugi</vt:lpstr>
      <vt:lpstr>Mongolian Baiti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Lena Camila Gomez Leon</cp:lastModifiedBy>
  <cp:revision>322</cp:revision>
  <dcterms:created xsi:type="dcterms:W3CDTF">2021-07-07T17:06:09Z</dcterms:created>
  <dcterms:modified xsi:type="dcterms:W3CDTF">2023-11-29T19:08:07Z</dcterms:modified>
</cp:coreProperties>
</file>