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9"/>
  </p:notesMasterIdLst>
  <p:sldIdLst>
    <p:sldId id="256" r:id="rId3"/>
    <p:sldId id="281" r:id="rId4"/>
    <p:sldId id="285" r:id="rId5"/>
    <p:sldId id="286" r:id="rId6"/>
    <p:sldId id="287" r:id="rId7"/>
    <p:sldId id="28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588" autoAdjust="0"/>
    <p:restoredTop sz="94660"/>
  </p:normalViewPr>
  <p:slideViewPr>
    <p:cSldViewPr snapToGrid="0">
      <p:cViewPr>
        <p:scale>
          <a:sx n="80" d="100"/>
          <a:sy n="80" d="100"/>
        </p:scale>
        <p:origin x="-1050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7700-6C43-421A-9042-2A7E54C7B957}" type="datetimeFigureOut">
              <a:rPr lang="es-ES" smtClean="0"/>
              <a:pPr/>
              <a:t>21/06/2021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BD10-720C-4C50-9F3E-CE93CB8EEA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1898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4948-D99D-4896-A256-57C900183957}" type="datetimeFigureOut">
              <a:rPr lang="es-ES" smtClean="0"/>
              <a:pPr/>
              <a:t>21/06/2021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22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7766-03B3-4023-9801-6A0BDE5ECF41}" type="datetimeFigureOut">
              <a:rPr lang="es-ES" smtClean="0"/>
              <a:pPr/>
              <a:t>21/06/2021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9603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4948-D99D-4896-A256-57C900183957}" type="datetimeFigureOut">
              <a:rPr lang="es-ES" smtClean="0"/>
              <a:pPr/>
              <a:t>21/06/2021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11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7766-03B3-4023-9801-6A0BDE5ECF41}" type="datetimeFigureOut">
              <a:rPr lang="es-ES" smtClean="0"/>
              <a:pPr/>
              <a:t>21/06/2021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9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108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url=https://adefinitivas.com/arbol-del-derecho/el-acoso-laboral-concepto-tipos-de-acoso/&amp;psig=AOvVaw3Y50pgyH_YkIYcoKTYkPIt&amp;ust=1624129611209000&amp;source=images&amp;cd=vfe&amp;ved=0CAcQjRxqFwoTCKDvl8TwofE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url=https://www.derechoecuador.com/acoso-laboral-o-mobbing&amp;psig=AOvVaw3Y50pgyH_YkIYcoKTYkPIt&amp;ust=1624129611209000&amp;source=images&amp;cd=vfe&amp;ved=0CAcQjRxqFwoTCKDvl8TwofECFQAAAAAdAAAAABAJ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url=https://lasillarota.com/lacaderadeeva/consecuencias-del-mobbing-o-el-acoso-laboral/369112&amp;psig=AOvVaw3Y50pgyH_YkIYcoKTYkPIt&amp;ust=1624129611209000&amp;source=images&amp;cd=vfe&amp;ved=0CAcQjRxqFwoTCKDvl8TwofECFQAAAAAdAAAAABA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url=https://es.123rf.com/photo_82521470_ilustraci%C3%B3n-de-dibujos-animados-de-jefe-o-compa%C3%B1ero-de-trabajo-acosando-a-la-mujer-en-el-trabajo-que-prete.html&amp;psig=AOvVaw0ClmqpKPsoLHQnhi2qA0Ck&amp;ust=1624133421086000&amp;source=images&amp;cd=vfe&amp;ved=0CAcQjRxqFwoTCJDNq8b-ofECFQAAAAAdAAAAABAJ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url=https%3A%2F%2Fwww.etcetera.com.mx%2Fnacional%2Faumento-acoso-laboral-mobbing-prd-imparte-cursos-karen-quiroga%2F&amp;psig=AOvVaw3cGB8QNZjf0xobzuJHCXGk&amp;ust=1624376216613000&amp;source=images&amp;cd=vfe&amp;ved=0CAcQjRxqFwoTCLDC1oyHqfECFQAAAAAdAAAAAB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2742" y="2205872"/>
            <a:ext cx="4091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BOLETÍN DISCIPLINARIO</a:t>
            </a:r>
          </a:p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JUNIO</a:t>
            </a:r>
          </a:p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2021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6784" y="578935"/>
            <a:ext cx="212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OFICINA JÚRIDICA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7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53" y="876693"/>
            <a:ext cx="8474004" cy="5561814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17" name="CuadroTexto 6"/>
          <p:cNvSpPr txBox="1"/>
          <p:nvPr/>
        </p:nvSpPr>
        <p:spPr>
          <a:xfrm>
            <a:off x="0" y="356260"/>
            <a:ext cx="8955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atin typeface="Arial Rounded MT Bold" panose="020F0704030504030204" pitchFamily="34" charset="0"/>
              </a:rPr>
              <a:t>DEBER DE DENUNCIA</a:t>
            </a:r>
          </a:p>
          <a:p>
            <a:pPr algn="ctr"/>
            <a:r>
              <a:rPr lang="es-CO" sz="1600" b="1" dirty="0" smtClean="0">
                <a:latin typeface="Arial Rounded MT Bold" panose="020F0704030504030204" pitchFamily="34" charset="0"/>
              </a:rPr>
              <a:t>RESPECTO A CONDUCTAS DE PRESUNTO ACOSO LABORAL Y/O ACOSO SEXUAL</a:t>
            </a:r>
          </a:p>
          <a:p>
            <a:pPr algn="ctr"/>
            <a:endParaRPr lang="es-CO" sz="1600" b="1" dirty="0">
              <a:latin typeface="Arial Rounded MT Bold" panose="020F0704030504030204" pitchFamily="34" charset="0"/>
            </a:endParaRPr>
          </a:p>
        </p:txBody>
      </p:sp>
      <p:sp>
        <p:nvSpPr>
          <p:cNvPr id="19" name="CuadroTexto 10"/>
          <p:cNvSpPr txBox="1"/>
          <p:nvPr/>
        </p:nvSpPr>
        <p:spPr>
          <a:xfrm>
            <a:off x="331323" y="1385859"/>
            <a:ext cx="357565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ACOSO LABORAL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Toda conducta persistente y demostrable, ejercida sobre un trabajador por parte de un empleador, un jefe o superior mediato o inmediato a un compañero de trabajo o subalterno, encaminada a infundir miedo, intimidación, terror, angustia, a causar perjuicio laboral o inducir a la renuncia del mismo. </a:t>
            </a:r>
            <a:endParaRPr lang="es-CO" b="1" dirty="0"/>
          </a:p>
        </p:txBody>
      </p:sp>
      <p:sp>
        <p:nvSpPr>
          <p:cNvPr id="9" name="CuadroTexto 10"/>
          <p:cNvSpPr txBox="1"/>
          <p:nvPr/>
        </p:nvSpPr>
        <p:spPr>
          <a:xfrm>
            <a:off x="4224450" y="3699566"/>
            <a:ext cx="475131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ACOSO SEXUAL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Conductas reiterativas e insistentes de connotación sexual, bien sea verbal, no verbal o física, que generan mortificación en la víctima, valiéndose de la superioridad manifiesta o relaciones de autoridad, poder, edad, sexo, posición laboral, social, familiar o económica.</a:t>
            </a:r>
            <a:endParaRPr lang="es-CO" b="1" dirty="0"/>
          </a:p>
        </p:txBody>
      </p:sp>
      <p:pic>
        <p:nvPicPr>
          <p:cNvPr id="5122" name="Picture 2" descr="El acoso laboral: Concepto y tipos de acoso - A definitiva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383" y="1376588"/>
            <a:ext cx="3598222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Derecho Ecuador - ACOSO LABORAL O MOBB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338" y="4879294"/>
            <a:ext cx="3038888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015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53" y="876693"/>
            <a:ext cx="8474004" cy="5561814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13" name="CuadroTexto 10"/>
          <p:cNvSpPr txBox="1"/>
          <p:nvPr/>
        </p:nvSpPr>
        <p:spPr>
          <a:xfrm>
            <a:off x="4499561" y="222077"/>
            <a:ext cx="3575659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ACOSO LABORAL SEXUAL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Toda conducta persistente y demostrable, ejercida sobre un trabajador por parte de un empleador, un jefe o superior mediato o inmediato a un compañero de trabajo o subalterno, </a:t>
            </a:r>
            <a:r>
              <a:rPr lang="es-CO" u="sng" dirty="0" smtClean="0"/>
              <a:t>de connotación sexual, </a:t>
            </a:r>
            <a:r>
              <a:rPr lang="es-CO" dirty="0" smtClean="0"/>
              <a:t>encaminada a infundir miedo, intimidación, terror, angustia, a causar perjuicio laboral o inducir a la renuncia del mismo.</a:t>
            </a:r>
            <a:endParaRPr lang="es-CO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70016" y="3051958"/>
            <a:ext cx="33369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s-CO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“Todo servidor público o trabajador oficial que advierta posibles conductas constitutivas de acoso laboral, acoso sexual y/o acoso laboral sexual, está en el DEBER DE DENUNCIAR ante las autoridades competentes el hecho del cual tiene conocimiento”</a:t>
            </a:r>
            <a:endParaRPr lang="es-E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onsecuencias del mobbing o el acoso labora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41" y="878721"/>
            <a:ext cx="2967635" cy="1682989"/>
          </a:xfrm>
          <a:prstGeom prst="rect">
            <a:avLst/>
          </a:prstGeom>
          <a:noFill/>
        </p:spPr>
      </p:pic>
      <p:pic>
        <p:nvPicPr>
          <p:cNvPr id="4100" name="Picture 4" descr="Ilustración De Dibujos Animados De Jefe O Compañero De Trabajo Acosando A  La Mujer En El Trabajo Que Pretende Ayudar Ilustraciones Vectoriales, Clip  Art Vectorizado Libre De Derechos. Image 82521470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8878" y="4280652"/>
            <a:ext cx="2766950" cy="1953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38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53" y="876693"/>
            <a:ext cx="8474004" cy="5561814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Flecha a la derecha con bandas"/>
          <p:cNvSpPr/>
          <p:nvPr/>
        </p:nvSpPr>
        <p:spPr>
          <a:xfrm>
            <a:off x="771881" y="356274"/>
            <a:ext cx="2968831" cy="2410691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ACOSO LABORAL:</a:t>
            </a:r>
            <a:r>
              <a:rPr lang="es-CO" sz="1600" dirty="0" smtClean="0">
                <a:solidFill>
                  <a:schemeClr val="tx1"/>
                </a:solidFill>
              </a:rPr>
              <a:t> debe agotar tramite de comité de convivencia laboral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Flecha a la derecha con muesca"/>
          <p:cNvSpPr/>
          <p:nvPr/>
        </p:nvSpPr>
        <p:spPr>
          <a:xfrm>
            <a:off x="4738241" y="380011"/>
            <a:ext cx="3645724" cy="2291937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ACOSO SEXUAL:</a:t>
            </a:r>
            <a:r>
              <a:rPr lang="es-CO" sz="1600" dirty="0" smtClean="0">
                <a:solidFill>
                  <a:schemeClr val="tx1"/>
                </a:solidFill>
              </a:rPr>
              <a:t> No se agota el trámite preventivo ante comité de convivencia laboral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3277584" y="3063834"/>
            <a:ext cx="2588821" cy="119940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ACOSO LABORAL SEXUAL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1104405" y="4013860"/>
            <a:ext cx="2493818" cy="22800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Puede agotarse tramite de comité de convivencia laboral, si lo autoriza la víctima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17020" y="4736759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Elipse"/>
          <p:cNvSpPr/>
          <p:nvPr/>
        </p:nvSpPr>
        <p:spPr>
          <a:xfrm>
            <a:off x="-486888" y="3325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5427023" y="4108862"/>
            <a:ext cx="2375065" cy="222068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Si el sujeto pasivo no autoriza, no se pide presencia de agresor en comité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16200000" flipH="1">
            <a:off x="5237018" y="4013858"/>
            <a:ext cx="475017" cy="380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10800000" flipV="1">
            <a:off x="3123211" y="3895106"/>
            <a:ext cx="546265" cy="3325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388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1606328" y="283585"/>
            <a:ext cx="5665589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CONFORMACION COMITÉ</a:t>
            </a:r>
          </a:p>
          <a:p>
            <a:pPr algn="ctr"/>
            <a:r>
              <a:rPr lang="es-CO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Resolución 1356 de 2012</a:t>
            </a:r>
            <a:endParaRPr lang="es-ES" sz="2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ES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4390" y="1710047"/>
            <a:ext cx="4916385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CO" dirty="0" smtClean="0"/>
              <a:t>Dos (2) representantes del Empleador: designados directamente.</a:t>
            </a:r>
          </a:p>
          <a:p>
            <a:pPr algn="just">
              <a:buFont typeface="Wingdings" pitchFamily="2" charset="2"/>
              <a:buChar char="ü"/>
            </a:pPr>
            <a:r>
              <a:rPr lang="es-CO" dirty="0" smtClean="0"/>
              <a:t>Dos (2) representantes de los trabajadores: votación secreta mediante escrutinio público en procedimiento adoptado por la empresa.</a:t>
            </a:r>
          </a:p>
          <a:p>
            <a:pPr algn="just"/>
            <a:endParaRPr lang="es-CO" dirty="0" smtClean="0"/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El periodo de este personal será de dos (2) años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6258296" y="2303813"/>
            <a:ext cx="241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 smtClean="0">
                <a:solidFill>
                  <a:srgbClr val="0070C0"/>
                </a:solidFill>
              </a:rPr>
              <a:t>“Si la empresa tiene menos de 20 trabajadores se designará 1 por cada parte”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811978" y="4346369"/>
            <a:ext cx="4975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CO" dirty="0" smtClean="0"/>
              <a:t>Se reunirá Ordinariamente cada tres (3) sesionando con la mitad mas uno de sus integrantes.</a:t>
            </a:r>
          </a:p>
          <a:p>
            <a:pPr algn="just">
              <a:buFont typeface="Wingdings" pitchFamily="2" charset="2"/>
              <a:buChar char="v"/>
            </a:pPr>
            <a:r>
              <a:rPr lang="es-CO" dirty="0" smtClean="0"/>
              <a:t>Extraordinariamente se reunirán cuando se presenten casos que requieran intervención inmediata.</a:t>
            </a:r>
            <a:endParaRPr lang="es-ES" dirty="0"/>
          </a:p>
        </p:txBody>
      </p:sp>
      <p:pic>
        <p:nvPicPr>
          <p:cNvPr id="2050" name="Picture 2" descr="Ante aumento de acoso laboral y mobbing, PRD imparte cursos y asesorías a  quienes lo sufran: Karen Quiroga - Etcéte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11" y="4168224"/>
            <a:ext cx="2991386" cy="213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365125"/>
            <a:ext cx="9144000" cy="389019"/>
          </a:xfrm>
        </p:spPr>
        <p:txBody>
          <a:bodyPr>
            <a:noAutofit/>
          </a:bodyPr>
          <a:lstStyle/>
          <a:p>
            <a:pPr algn="ctr"/>
            <a:r>
              <a:rPr lang="es-CO" sz="2000" dirty="0" smtClean="0">
                <a:latin typeface="Arial Black" panose="020B0A04020102020204" pitchFamily="34" charset="0"/>
              </a:rPr>
              <a:t>BOLETÍN JURÍDICO – AL 15 DE NOVIEMBRE</a:t>
            </a:r>
            <a:endParaRPr lang="es-ES" sz="2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53" y="876693"/>
            <a:ext cx="8474004" cy="5561814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95081" y="1183341"/>
            <a:ext cx="7167284" cy="494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jrodri03\Desktop\JHAYDY RODPA\IMAGENES PARA DIAPOSITIVAS\descarga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445" y="3313216"/>
            <a:ext cx="4286992" cy="2351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6250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3737</TotalTime>
  <Words>389</Words>
  <Application>Microsoft Office PowerPoint</Application>
  <PresentationFormat>Presentación en pantalla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Tema de Office</vt:lpstr>
      <vt:lpstr>Diseño personalizado</vt:lpstr>
      <vt:lpstr>Diapositiva 1</vt:lpstr>
      <vt:lpstr>Diapositiva 2</vt:lpstr>
      <vt:lpstr>Diapositiva 3</vt:lpstr>
      <vt:lpstr>Diapositiva 4</vt:lpstr>
      <vt:lpstr>Diapositiva 5</vt:lpstr>
      <vt:lpstr>BOLETÍN JURÍDICO – AL 15 DE NOVIEMBRE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Carlos Ramirez Fajardo</dc:creator>
  <cp:lastModifiedBy>Martha Isabel Gomez Pinto</cp:lastModifiedBy>
  <cp:revision>305</cp:revision>
  <dcterms:created xsi:type="dcterms:W3CDTF">2020-09-02T14:22:44Z</dcterms:created>
  <dcterms:modified xsi:type="dcterms:W3CDTF">2021-06-21T15:40:31Z</dcterms:modified>
</cp:coreProperties>
</file>