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1"/>
  </p:notesMasterIdLst>
  <p:sldIdLst>
    <p:sldId id="256" r:id="rId3"/>
    <p:sldId id="281" r:id="rId4"/>
    <p:sldId id="285" r:id="rId5"/>
    <p:sldId id="286" r:id="rId6"/>
    <p:sldId id="287" r:id="rId7"/>
    <p:sldId id="288" r:id="rId8"/>
    <p:sldId id="289" r:id="rId9"/>
    <p:sldId id="283"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588" autoAdjust="0"/>
    <p:restoredTop sz="94660"/>
  </p:normalViewPr>
  <p:slideViewPr>
    <p:cSldViewPr snapToGrid="0">
      <p:cViewPr>
        <p:scale>
          <a:sx n="80" d="100"/>
          <a:sy n="80" d="100"/>
        </p:scale>
        <p:origin x="-1050" y="-708"/>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36C21-BE6F-4102-9FE4-55473E9F52D7}"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s-ES"/>
        </a:p>
      </dgm:t>
    </dgm:pt>
    <dgm:pt modelId="{43A20C15-1F0E-4252-B432-89771E0D6D85}">
      <dgm:prSet phldrT="[Texto]"/>
      <dgm:spPr/>
      <dgm:t>
        <a:bodyPr/>
        <a:lstStyle/>
        <a:p>
          <a:r>
            <a:rPr lang="es-CO" dirty="0" smtClean="0"/>
            <a:t>La Sala concluye que la afirmación o la declaración del </a:t>
          </a:r>
          <a:r>
            <a:rPr lang="es-CO" dirty="0" err="1" smtClean="0"/>
            <a:t>Invitu</a:t>
          </a:r>
          <a:r>
            <a:rPr lang="es-CO" dirty="0" smtClean="0"/>
            <a:t> sobre la ocurrencia del siniestro de estabilidad de obra sí se encuentra debidamente justificada en los informes técnicos realizados por la sociedad boyacense de ingenieros y por la universidad Santo Tomás, Seccional Tunja, cumpliéndose con lo dispuesto en el artículo 1077 del Código de Comercio, además, porque también se cuantificaron los daños advertidos, tal como se expuso con antelación</a:t>
          </a:r>
          <a:endParaRPr lang="es-ES" dirty="0"/>
        </a:p>
      </dgm:t>
    </dgm:pt>
    <dgm:pt modelId="{755FA0FD-3313-47A1-97CE-696580BD021E}" type="parTrans" cxnId="{A3A8607D-D50D-4525-8F67-7B40A438CDCB}">
      <dgm:prSet/>
      <dgm:spPr/>
      <dgm:t>
        <a:bodyPr/>
        <a:lstStyle/>
        <a:p>
          <a:endParaRPr lang="es-ES"/>
        </a:p>
      </dgm:t>
    </dgm:pt>
    <dgm:pt modelId="{C3C87209-08E3-4ACD-8CE3-4EF8D0DB35D5}" type="sibTrans" cxnId="{A3A8607D-D50D-4525-8F67-7B40A438CDCB}">
      <dgm:prSet/>
      <dgm:spPr/>
      <dgm:t>
        <a:bodyPr/>
        <a:lstStyle/>
        <a:p>
          <a:endParaRPr lang="es-ES"/>
        </a:p>
      </dgm:t>
    </dgm:pt>
    <dgm:pt modelId="{97B470C9-C9B3-449C-99C5-E53A70ED3627}">
      <dgm:prSet phldrT="[Texto]"/>
      <dgm:spPr/>
      <dgm:t>
        <a:bodyPr/>
        <a:lstStyle/>
        <a:p>
          <a:r>
            <a:rPr lang="es-CO" dirty="0" smtClean="0"/>
            <a:t>La Sala confirmará la sentencia apelada, no desde la perspectiva de que “</a:t>
          </a:r>
          <a:r>
            <a:rPr lang="es-CO" i="1" dirty="0" smtClean="0"/>
            <a:t>las resoluciones</a:t>
          </a:r>
          <a:r>
            <a:rPr lang="es-CO" dirty="0" smtClean="0"/>
            <a:t>” no se encuentran viciadas por falsa motivación, sino bajo la óptica de que la afirmación o declaración del </a:t>
          </a:r>
          <a:r>
            <a:rPr lang="es-CO" dirty="0" err="1" smtClean="0"/>
            <a:t>Invitu</a:t>
          </a:r>
          <a:r>
            <a:rPr lang="es-CO" dirty="0" smtClean="0"/>
            <a:t> sobre la ocurrencia del siniestro de estabilidad de obra se encuentra debidamente justificada.</a:t>
          </a:r>
          <a:endParaRPr lang="es-ES" dirty="0"/>
        </a:p>
      </dgm:t>
    </dgm:pt>
    <dgm:pt modelId="{7A8A1922-4016-4392-B6F8-1DBEBF3C120A}" type="parTrans" cxnId="{88176BC7-BCC1-4AAE-8D69-13FE74DFB42A}">
      <dgm:prSet/>
      <dgm:spPr/>
      <dgm:t>
        <a:bodyPr/>
        <a:lstStyle/>
        <a:p>
          <a:endParaRPr lang="es-ES"/>
        </a:p>
      </dgm:t>
    </dgm:pt>
    <dgm:pt modelId="{B578940C-A00C-480B-8B26-1AD7FA1BB28B}" type="sibTrans" cxnId="{88176BC7-BCC1-4AAE-8D69-13FE74DFB42A}">
      <dgm:prSet/>
      <dgm:spPr/>
      <dgm:t>
        <a:bodyPr/>
        <a:lstStyle/>
        <a:p>
          <a:endParaRPr lang="es-ES"/>
        </a:p>
      </dgm:t>
    </dgm:pt>
    <dgm:pt modelId="{2FE02D27-84A9-4806-A6D0-DAA7E97A82F9}" type="pres">
      <dgm:prSet presAssocID="{6DB36C21-BE6F-4102-9FE4-55473E9F52D7}" presName="compositeShape" presStyleCnt="0">
        <dgm:presLayoutVars>
          <dgm:chMax val="2"/>
          <dgm:dir/>
          <dgm:resizeHandles val="exact"/>
        </dgm:presLayoutVars>
      </dgm:prSet>
      <dgm:spPr/>
    </dgm:pt>
    <dgm:pt modelId="{A07FCD11-2429-404F-A0FD-845245701322}" type="pres">
      <dgm:prSet presAssocID="{6DB36C21-BE6F-4102-9FE4-55473E9F52D7}" presName="divider" presStyleLbl="fgShp" presStyleIdx="0" presStyleCnt="1"/>
      <dgm:spPr/>
    </dgm:pt>
    <dgm:pt modelId="{6CEB296F-E7E3-4CD8-92A8-1D15FA44F66A}" type="pres">
      <dgm:prSet presAssocID="{43A20C15-1F0E-4252-B432-89771E0D6D85}" presName="downArrow" presStyleLbl="node1" presStyleIdx="0" presStyleCnt="2"/>
      <dgm:spPr/>
    </dgm:pt>
    <dgm:pt modelId="{0D4F2AF8-906A-403D-AB4C-A156D59025D1}" type="pres">
      <dgm:prSet presAssocID="{43A20C15-1F0E-4252-B432-89771E0D6D85}" presName="downArrowText" presStyleLbl="revTx" presStyleIdx="0" presStyleCnt="2">
        <dgm:presLayoutVars>
          <dgm:bulletEnabled val="1"/>
        </dgm:presLayoutVars>
      </dgm:prSet>
      <dgm:spPr/>
      <dgm:t>
        <a:bodyPr/>
        <a:lstStyle/>
        <a:p>
          <a:endParaRPr lang="es-ES"/>
        </a:p>
      </dgm:t>
    </dgm:pt>
    <dgm:pt modelId="{60AC8F20-D56E-4792-A8C7-8BDAFDAEC8DC}" type="pres">
      <dgm:prSet presAssocID="{97B470C9-C9B3-449C-99C5-E53A70ED3627}" presName="upArrow" presStyleLbl="node1" presStyleIdx="1" presStyleCnt="2"/>
      <dgm:spPr/>
    </dgm:pt>
    <dgm:pt modelId="{C48E4E57-3EDA-4C7C-B730-A1F385515B82}" type="pres">
      <dgm:prSet presAssocID="{97B470C9-C9B3-449C-99C5-E53A70ED3627}" presName="upArrowText" presStyleLbl="revTx" presStyleIdx="1" presStyleCnt="2">
        <dgm:presLayoutVars>
          <dgm:bulletEnabled val="1"/>
        </dgm:presLayoutVars>
      </dgm:prSet>
      <dgm:spPr/>
      <dgm:t>
        <a:bodyPr/>
        <a:lstStyle/>
        <a:p>
          <a:endParaRPr lang="es-ES"/>
        </a:p>
      </dgm:t>
    </dgm:pt>
  </dgm:ptLst>
  <dgm:cxnLst>
    <dgm:cxn modelId="{A3A8607D-D50D-4525-8F67-7B40A438CDCB}" srcId="{6DB36C21-BE6F-4102-9FE4-55473E9F52D7}" destId="{43A20C15-1F0E-4252-B432-89771E0D6D85}" srcOrd="0" destOrd="0" parTransId="{755FA0FD-3313-47A1-97CE-696580BD021E}" sibTransId="{C3C87209-08E3-4ACD-8CE3-4EF8D0DB35D5}"/>
    <dgm:cxn modelId="{88176BC7-BCC1-4AAE-8D69-13FE74DFB42A}" srcId="{6DB36C21-BE6F-4102-9FE4-55473E9F52D7}" destId="{97B470C9-C9B3-449C-99C5-E53A70ED3627}" srcOrd="1" destOrd="0" parTransId="{7A8A1922-4016-4392-B6F8-1DBEBF3C120A}" sibTransId="{B578940C-A00C-480B-8B26-1AD7FA1BB28B}"/>
    <dgm:cxn modelId="{8BF15DB4-F73B-4C85-8E7E-68A08199F50B}" type="presOf" srcId="{43A20C15-1F0E-4252-B432-89771E0D6D85}" destId="{0D4F2AF8-906A-403D-AB4C-A156D59025D1}" srcOrd="0" destOrd="0" presId="urn:microsoft.com/office/officeart/2005/8/layout/arrow3"/>
    <dgm:cxn modelId="{ADB1B061-0ADB-466D-B65B-74F6CC398DAE}" type="presOf" srcId="{6DB36C21-BE6F-4102-9FE4-55473E9F52D7}" destId="{2FE02D27-84A9-4806-A6D0-DAA7E97A82F9}" srcOrd="0" destOrd="0" presId="urn:microsoft.com/office/officeart/2005/8/layout/arrow3"/>
    <dgm:cxn modelId="{AA8B163E-D127-4686-88AC-3E4271FA0CB4}" type="presOf" srcId="{97B470C9-C9B3-449C-99C5-E53A70ED3627}" destId="{C48E4E57-3EDA-4C7C-B730-A1F385515B82}" srcOrd="0" destOrd="0" presId="urn:microsoft.com/office/officeart/2005/8/layout/arrow3"/>
    <dgm:cxn modelId="{63F8D63F-0FBE-43DC-BE68-576FBFE36E00}" type="presParOf" srcId="{2FE02D27-84A9-4806-A6D0-DAA7E97A82F9}" destId="{A07FCD11-2429-404F-A0FD-845245701322}" srcOrd="0" destOrd="0" presId="urn:microsoft.com/office/officeart/2005/8/layout/arrow3"/>
    <dgm:cxn modelId="{02FEFCE4-1A9E-462C-B2A3-5B9A605E0FBC}" type="presParOf" srcId="{2FE02D27-84A9-4806-A6D0-DAA7E97A82F9}" destId="{6CEB296F-E7E3-4CD8-92A8-1D15FA44F66A}" srcOrd="1" destOrd="0" presId="urn:microsoft.com/office/officeart/2005/8/layout/arrow3"/>
    <dgm:cxn modelId="{EC94A58D-BC82-4DDD-B090-15AB9E83EB2A}" type="presParOf" srcId="{2FE02D27-84A9-4806-A6D0-DAA7E97A82F9}" destId="{0D4F2AF8-906A-403D-AB4C-A156D59025D1}" srcOrd="2" destOrd="0" presId="urn:microsoft.com/office/officeart/2005/8/layout/arrow3"/>
    <dgm:cxn modelId="{BB4E1BBA-D890-476D-9842-112C1529D312}" type="presParOf" srcId="{2FE02D27-84A9-4806-A6D0-DAA7E97A82F9}" destId="{60AC8F20-D56E-4792-A8C7-8BDAFDAEC8DC}" srcOrd="3" destOrd="0" presId="urn:microsoft.com/office/officeart/2005/8/layout/arrow3"/>
    <dgm:cxn modelId="{C1DB0F8C-2A42-409C-90B2-3C790F44666B}" type="presParOf" srcId="{2FE02D27-84A9-4806-A6D0-DAA7E97A82F9}" destId="{C48E4E57-3EDA-4C7C-B730-A1F385515B82}" srcOrd="4" destOrd="0" presId="urn:microsoft.com/office/officeart/2005/8/layout/arrow3"/>
  </dgm:cxnLst>
  <dgm:bg/>
  <dgm:whole/>
</dgm:dataModel>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47700-6C43-421A-9042-2A7E54C7B957}" type="datetimeFigureOut">
              <a:rPr lang="es-ES" smtClean="0"/>
              <a:pPr/>
              <a:t>16/07/2021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9BD10-720C-4C50-9F3E-CE93CB8EEAA0}" type="slidenum">
              <a:rPr lang="es-ES" smtClean="0"/>
              <a:pPr/>
              <a:t>‹Nº›</a:t>
            </a:fld>
            <a:endParaRPr lang="es-ES"/>
          </a:p>
        </p:txBody>
      </p:sp>
    </p:spTree>
    <p:extLst>
      <p:ext uri="{BB962C8B-B14F-4D97-AF65-F5344CB8AC3E}">
        <p14:creationId xmlns="" xmlns:p14="http://schemas.microsoft.com/office/powerpoint/2010/main" val="271898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464948-D99D-4896-A256-57C900183957}" type="datetimeFigureOut">
              <a:rPr lang="es-ES" smtClean="0"/>
              <a:pPr/>
              <a:t>16/07/2021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4BA5FB-84FD-4446-A1F6-682ADC1FBB90}" type="slidenum">
              <a:rPr lang="es-ES" smtClean="0"/>
              <a:pPr/>
              <a:t>‹Nº›</a:t>
            </a:fld>
            <a:endParaRPr lang="es-ES"/>
          </a:p>
        </p:txBody>
      </p:sp>
      <p:pic>
        <p:nvPicPr>
          <p:cNvPr id="8" name="Imagen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8449"/>
            <a:ext cx="9144000" cy="6914899"/>
          </a:xfrm>
          <a:prstGeom prst="rect">
            <a:avLst/>
          </a:prstGeom>
        </p:spPr>
      </p:pic>
    </p:spTree>
    <p:extLst>
      <p:ext uri="{BB962C8B-B14F-4D97-AF65-F5344CB8AC3E}">
        <p14:creationId xmlns="" xmlns:p14="http://schemas.microsoft.com/office/powerpoint/2010/main" val="157223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4097766-03B3-4023-9801-6A0BDE5ECF41}" type="datetimeFigureOut">
              <a:rPr lang="es-ES" smtClean="0"/>
              <a:pPr/>
              <a:t>16/07/2021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BE5F30-0CD2-4D01-9335-CD50DEF94C53}" type="slidenum">
              <a:rPr lang="es-ES" smtClean="0"/>
              <a:pPr/>
              <a:t>‹Nº›</a:t>
            </a:fld>
            <a:endParaRPr lang="es-ES"/>
          </a:p>
        </p:txBody>
      </p:sp>
    </p:spTree>
    <p:extLst>
      <p:ext uri="{BB962C8B-B14F-4D97-AF65-F5344CB8AC3E}">
        <p14:creationId xmlns="" xmlns:p14="http://schemas.microsoft.com/office/powerpoint/2010/main" val="796031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64948-D99D-4896-A256-57C900183957}" type="datetimeFigureOut">
              <a:rPr lang="es-ES" smtClean="0"/>
              <a:pPr/>
              <a:t>16/07/2021</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BA5FB-84FD-4446-A1F6-682ADC1FBB90}" type="slidenum">
              <a:rPr lang="es-ES" smtClean="0"/>
              <a:pPr/>
              <a:t>‹Nº›</a:t>
            </a:fld>
            <a:endParaRPr lang="es-ES"/>
          </a:p>
        </p:txBody>
      </p:sp>
      <p:pic>
        <p:nvPicPr>
          <p:cNvPr id="8" name="Imagen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28449"/>
            <a:ext cx="9144000" cy="6914899"/>
          </a:xfrm>
          <a:prstGeom prst="rect">
            <a:avLst/>
          </a:prstGeom>
        </p:spPr>
      </p:pic>
    </p:spTree>
    <p:extLst>
      <p:ext uri="{BB962C8B-B14F-4D97-AF65-F5344CB8AC3E}">
        <p14:creationId xmlns="" xmlns:p14="http://schemas.microsoft.com/office/powerpoint/2010/main" val="109112541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97766-03B3-4023-9801-6A0BDE5ECF41}" type="datetimeFigureOut">
              <a:rPr lang="es-ES" smtClean="0"/>
              <a:pPr/>
              <a:t>16/07/2021</a:t>
            </a:fld>
            <a:endParaRPr lang="es-ES"/>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5F30-0CD2-4D01-9335-CD50DEF94C53}" type="slidenum">
              <a:rPr lang="es-ES" smtClean="0"/>
              <a:pPr/>
              <a:t>‹Nº›</a:t>
            </a:fld>
            <a:endParaRPr lang="es-ES"/>
          </a:p>
        </p:txBody>
      </p:sp>
      <p:pic>
        <p:nvPicPr>
          <p:cNvPr id="7" name="Imagen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56899"/>
            <a:ext cx="9144000" cy="6914899"/>
          </a:xfrm>
          <a:prstGeom prst="rect">
            <a:avLst/>
          </a:prstGeom>
        </p:spPr>
      </p:pic>
    </p:spTree>
    <p:extLst>
      <p:ext uri="{BB962C8B-B14F-4D97-AF65-F5344CB8AC3E}">
        <p14:creationId xmlns="" xmlns:p14="http://schemas.microsoft.com/office/powerpoint/2010/main" val="3471088293"/>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url=https%3A%2F%2Fwww.eleconomista.es%2Flegislacion%2Fnoticias%2F10925786%2F12%2F20%2FLa-paralizacion-de-los-tribunales-por-el-Covid-eleva-los-asuntos-pendientes-de-resolucion-a-32-millones-.html&amp;psig=AOvVaw2PS9djA9VXdk-7XY4yAY_g&amp;ust=1626531150762000&amp;source=images&amp;cd=vfe&amp;ved=0CAcQjRxqFwoTCPCuk4_j5_ECFQAAAAAdAAAAAB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url=https%3A%2F%2Fwww.misabogados.com%2Fblog%2Fes%2Fjuzgado-de-familia&amp;psig=AOvVaw2PS9djA9VXdk-7XY4yAY_g&amp;ust=1626531150762000&amp;source=images&amp;cd=vfe&amp;ved=0CAcQjRxqFwoTCPCuk4_j5_ECFQAAAAAdAAAAABAJ"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url=https%3A%2F%2Feconomia3.com%2Fjuzgados-y-tribunales-en-espana-tipos-juzgados-de-primera-instancia%2F&amp;psig=AOvVaw2PS9djA9VXdk-7XY4yAY_g&amp;ust=1626531150762000&amp;source=images&amp;cd=vfe&amp;ved=0CAcQjRxqFwoTCPCuk4_j5_ECFQAAAAAdAAAAABA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url=https%3A%2F%2Fprevencionar.com%2F2017%2F08%2F20%2Fconsiderado-accidente-trabajo-asistia-congreso%2F&amp;psig=AOvVaw2PS9djA9VXdk-7XY4yAY_g&amp;ust=1626531150762000&amp;source=images&amp;cd=vfe&amp;ved=0CAcQjRxqFwoTCPCuk4_j5_ECFQAAAAAdAAAAABA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12742" y="2205872"/>
            <a:ext cx="4091605" cy="2308324"/>
          </a:xfrm>
          <a:prstGeom prst="rect">
            <a:avLst/>
          </a:prstGeom>
          <a:noFill/>
        </p:spPr>
        <p:txBody>
          <a:bodyPr wrap="square" rtlCol="0">
            <a:spAutoFit/>
          </a:bodyPr>
          <a:lstStyle/>
          <a:p>
            <a:pPr algn="ctr"/>
            <a:r>
              <a:rPr lang="es-CO" sz="3600" dirty="0" smtClean="0">
                <a:latin typeface="Arial Black" panose="020B0A04020102020204" pitchFamily="34" charset="0"/>
              </a:rPr>
              <a:t>BOLETÍN JURIDICO</a:t>
            </a:r>
          </a:p>
          <a:p>
            <a:pPr algn="ctr"/>
            <a:r>
              <a:rPr lang="es-CO" sz="3600" dirty="0" smtClean="0">
                <a:latin typeface="Arial Black" panose="020B0A04020102020204" pitchFamily="34" charset="0"/>
              </a:rPr>
              <a:t>JULIO</a:t>
            </a:r>
            <a:endParaRPr lang="es-CO" sz="3600" dirty="0" smtClean="0">
              <a:latin typeface="Arial Black" panose="020B0A04020102020204" pitchFamily="34" charset="0"/>
            </a:endParaRPr>
          </a:p>
          <a:p>
            <a:pPr algn="ctr"/>
            <a:r>
              <a:rPr lang="es-CO" sz="3600" dirty="0" smtClean="0">
                <a:latin typeface="Arial Black" panose="020B0A04020102020204" pitchFamily="34" charset="0"/>
              </a:rPr>
              <a:t>2021</a:t>
            </a:r>
            <a:endParaRPr lang="es-ES" sz="3600" dirty="0">
              <a:latin typeface="Arial Black" panose="020B0A04020102020204" pitchFamily="34" charset="0"/>
            </a:endParaRPr>
          </a:p>
        </p:txBody>
      </p:sp>
      <p:sp>
        <p:nvSpPr>
          <p:cNvPr id="5" name="CuadroTexto 4"/>
          <p:cNvSpPr txBox="1"/>
          <p:nvPr/>
        </p:nvSpPr>
        <p:spPr>
          <a:xfrm>
            <a:off x="1236784" y="578935"/>
            <a:ext cx="2124808" cy="307777"/>
          </a:xfrm>
          <a:prstGeom prst="rect">
            <a:avLst/>
          </a:prstGeom>
          <a:noFill/>
        </p:spPr>
        <p:txBody>
          <a:bodyPr wrap="square" rtlCol="0">
            <a:spAutoFit/>
          </a:bodyPr>
          <a:lstStyle/>
          <a:p>
            <a:r>
              <a:rPr lang="es-CO" sz="1400" b="1" dirty="0" smtClean="0">
                <a:latin typeface="Arial" panose="020B0604020202020204" pitchFamily="34" charset="0"/>
                <a:cs typeface="Arial" panose="020B0604020202020204" pitchFamily="34" charset="0"/>
              </a:rPr>
              <a:t>OFICINA JÚRIDICA</a:t>
            </a:r>
            <a:endParaRPr lang="es-ES" sz="14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13775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3753" y="876693"/>
            <a:ext cx="8474004" cy="5561814"/>
          </a:xfrm>
        </p:spPr>
        <p:txBody>
          <a:bodyPr/>
          <a:lstStyle/>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ES" dirty="0"/>
          </a:p>
        </p:txBody>
      </p:sp>
      <p:sp>
        <p:nvSpPr>
          <p:cNvPr id="17" name="CuadroTexto 6"/>
          <p:cNvSpPr txBox="1"/>
          <p:nvPr/>
        </p:nvSpPr>
        <p:spPr>
          <a:xfrm>
            <a:off x="0" y="356260"/>
            <a:ext cx="8955297" cy="861774"/>
          </a:xfrm>
          <a:prstGeom prst="rect">
            <a:avLst/>
          </a:prstGeom>
          <a:noFill/>
        </p:spPr>
        <p:txBody>
          <a:bodyPr wrap="square" rtlCol="0">
            <a:spAutoFit/>
          </a:bodyPr>
          <a:lstStyle/>
          <a:p>
            <a:pPr algn="ctr"/>
            <a:r>
              <a:rPr lang="es-CO" sz="3200" b="1" dirty="0" smtClean="0">
                <a:latin typeface="Arial Rounded MT Bold" panose="020F0704030504030204" pitchFamily="34" charset="0"/>
              </a:rPr>
              <a:t>GARANTIAS CONTRACTUALES</a:t>
            </a:r>
          </a:p>
          <a:p>
            <a:pPr algn="ctr"/>
            <a:r>
              <a:rPr lang="es-CO" b="1" dirty="0" smtClean="0">
                <a:latin typeface="Arial Rounded MT Bold" panose="020F0704030504030204" pitchFamily="34" charset="0"/>
              </a:rPr>
              <a:t>Sentencia Consejo de Estado 65466 de 2021</a:t>
            </a:r>
            <a:endParaRPr lang="es-CO" b="1" dirty="0">
              <a:latin typeface="Arial Rounded MT Bold" panose="020F0704030504030204" pitchFamily="34" charset="0"/>
            </a:endParaRPr>
          </a:p>
        </p:txBody>
      </p:sp>
      <p:sp>
        <p:nvSpPr>
          <p:cNvPr id="7" name="CuadroTexto 8"/>
          <p:cNvSpPr txBox="1"/>
          <p:nvPr/>
        </p:nvSpPr>
        <p:spPr>
          <a:xfrm>
            <a:off x="4322617" y="1863230"/>
            <a:ext cx="4310637"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r>
              <a:rPr lang="es-CO" dirty="0" smtClean="0"/>
              <a:t>	La </a:t>
            </a:r>
            <a:r>
              <a:rPr lang="es-CO" dirty="0" smtClean="0"/>
              <a:t>obligación de pago del asegurador surge como consecuencia de la efectiva realización del riesgo asegurado, lo cual supone no solo la prueba del siniestro sino también necesariamente de la cuantía de la pérdida.</a:t>
            </a:r>
            <a:endParaRPr lang="es-CO" dirty="0" smtClean="0"/>
          </a:p>
        </p:txBody>
      </p:sp>
      <p:pic>
        <p:nvPicPr>
          <p:cNvPr id="4098" name="Picture 2" descr="La paralización de los tribunales por el Covid eleva los asuntos pendientes  de resolución hasta los 3,2 millones - elEconomista.es">
            <a:hlinkClick r:id="rId2"/>
          </p:cNvPr>
          <p:cNvPicPr>
            <a:picLocks noChangeAspect="1" noChangeArrowheads="1"/>
          </p:cNvPicPr>
          <p:nvPr/>
        </p:nvPicPr>
        <p:blipFill>
          <a:blip r:embed="rId3"/>
          <a:srcRect/>
          <a:stretch>
            <a:fillRect/>
          </a:stretch>
        </p:blipFill>
        <p:spPr bwMode="auto">
          <a:xfrm>
            <a:off x="571211" y="1680379"/>
            <a:ext cx="3446953" cy="18822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10 CuadroTexto"/>
          <p:cNvSpPr txBox="1"/>
          <p:nvPr/>
        </p:nvSpPr>
        <p:spPr>
          <a:xfrm>
            <a:off x="558176" y="4441362"/>
            <a:ext cx="7992057"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CO" dirty="0" smtClean="0"/>
              <a:t>En este sentido se pronunció el Consejo de Estado con fundamento en el artículo 1077 del Código de Comercio, reiterando que todo asegurado le corresponde demostrarle a la aseguradora que ocurrió el siniestro, así como la estimación de la cuantía del perjuicio.</a:t>
            </a:r>
            <a:endParaRPr lang="es-ES" dirty="0"/>
          </a:p>
        </p:txBody>
      </p:sp>
    </p:spTree>
    <p:extLst>
      <p:ext uri="{BB962C8B-B14F-4D97-AF65-F5344CB8AC3E}">
        <p14:creationId xmlns="" xmlns:p14="http://schemas.microsoft.com/office/powerpoint/2010/main" val="98015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3753" y="876693"/>
            <a:ext cx="8474004" cy="5561814"/>
          </a:xfrm>
        </p:spPr>
        <p:txBody>
          <a:bodyPr/>
          <a:lstStyle/>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ES" dirty="0"/>
          </a:p>
        </p:txBody>
      </p:sp>
      <p:sp>
        <p:nvSpPr>
          <p:cNvPr id="4" name="3 CuadroTexto"/>
          <p:cNvSpPr txBox="1"/>
          <p:nvPr/>
        </p:nvSpPr>
        <p:spPr>
          <a:xfrm>
            <a:off x="475014" y="629393"/>
            <a:ext cx="3883230"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CO" dirty="0" smtClean="0"/>
              <a:t>En el caso y frente a un Contrato regido por las normas del derecho privado, se precisó, que no puede entenderse surgida la obligación del asegurador si con antelación el asegurado y/o beneficiario no presenta una reclamación, sin que interese la denominación que se le atribuya a la misma, como lo fue en su momento una resolución.</a:t>
            </a:r>
            <a:endParaRPr lang="es-ES" dirty="0"/>
          </a:p>
        </p:txBody>
      </p:sp>
      <p:pic>
        <p:nvPicPr>
          <p:cNvPr id="3074" name="Picture 2" descr="Procedimientos en los juzgados de familia">
            <a:hlinkClick r:id="rId2"/>
          </p:cNvPr>
          <p:cNvPicPr>
            <a:picLocks noChangeAspect="1" noChangeArrowheads="1"/>
          </p:cNvPicPr>
          <p:nvPr/>
        </p:nvPicPr>
        <p:blipFill>
          <a:blip r:embed="rId3"/>
          <a:srcRect/>
          <a:stretch>
            <a:fillRect/>
          </a:stretch>
        </p:blipFill>
        <p:spPr bwMode="auto">
          <a:xfrm>
            <a:off x="700640" y="3844352"/>
            <a:ext cx="3265715" cy="230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4797631" y="831285"/>
            <a:ext cx="3728852" cy="48936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sz="1400" dirty="0" smtClean="0"/>
              <a:t>La Sala procede a resolver el recurso de apelación interpuesto por la parte actora contra la sentencia del 14 de agosto de 2019, proferida por el Tribunal Administrativo de Boyacá, mediante la cual se resolvió lo siguiente (se transcribe de forma literal, incluso con posibles errores):</a:t>
            </a:r>
          </a:p>
          <a:p>
            <a:pPr algn="just"/>
            <a:r>
              <a:rPr lang="es-CO" sz="1400" b="1" i="1" dirty="0" smtClean="0"/>
              <a:t>PRIMERO: DECLARAR </a:t>
            </a:r>
            <a:r>
              <a:rPr lang="es-CO" sz="1400" i="1" dirty="0" smtClean="0"/>
              <a:t>probada la excepción </a:t>
            </a:r>
            <a:r>
              <a:rPr lang="es-CO" sz="1400" i="1" dirty="0" smtClean="0"/>
              <a:t>denominada </a:t>
            </a:r>
            <a:r>
              <a:rPr lang="es-CO" sz="1400" b="1" i="1" dirty="0" smtClean="0"/>
              <a:t>‘</a:t>
            </a:r>
            <a:r>
              <a:rPr lang="es-CO" sz="1400" b="1" i="1" dirty="0" smtClean="0"/>
              <a:t>inexistencia de causal de nulidad’ </a:t>
            </a:r>
            <a:r>
              <a:rPr lang="es-CO" sz="1400" i="1" dirty="0" smtClean="0"/>
              <a:t>propuesta por el Instituto de Vivienda de Interés Social y Reforma Urbana INVITU, hoy ECOVIVIENDA.</a:t>
            </a:r>
            <a:endParaRPr lang="es-CO" sz="1400" dirty="0" smtClean="0"/>
          </a:p>
          <a:p>
            <a:pPr algn="just"/>
            <a:r>
              <a:rPr lang="es-CO" sz="1400" b="1" i="1" dirty="0" smtClean="0"/>
              <a:t>SEGUNDO: NEGAR la objeción por error grave </a:t>
            </a:r>
            <a:r>
              <a:rPr lang="es-CO" sz="1400" i="1" dirty="0" smtClean="0"/>
              <a:t>formulado por la apoderada de la parte demandante.</a:t>
            </a:r>
            <a:endParaRPr lang="es-CO" sz="1400" dirty="0" smtClean="0"/>
          </a:p>
          <a:p>
            <a:pPr algn="just"/>
            <a:r>
              <a:rPr lang="es-CO" sz="1400" b="1" i="1" dirty="0" smtClean="0"/>
              <a:t>TERCERO: </a:t>
            </a:r>
            <a:r>
              <a:rPr lang="es-CO" sz="1400" b="1" i="1" dirty="0" smtClean="0"/>
              <a:t>NEGAR </a:t>
            </a:r>
            <a:r>
              <a:rPr lang="es-CO" sz="1400" i="1" dirty="0" smtClean="0"/>
              <a:t>las </a:t>
            </a:r>
            <a:r>
              <a:rPr lang="es-CO" sz="1400" i="1" dirty="0" smtClean="0"/>
              <a:t>pretensiones de la demanda instaurada por la Constructora en proyectos y obras civiles –CIPROC LTDA., contra el Instituto de Vivienda de Interés Social y Reforma Urbana, hoy ECOVIVIENDA(...)</a:t>
            </a:r>
            <a:r>
              <a:rPr lang="es-CO" sz="1400" dirty="0" smtClean="0"/>
              <a:t> (negrillas del texto original)</a:t>
            </a:r>
            <a:r>
              <a:rPr lang="es-CO" sz="1400" i="1" dirty="0" smtClean="0"/>
              <a:t>.</a:t>
            </a:r>
            <a:endParaRPr lang="es-CO" sz="1400" dirty="0" smtClean="0"/>
          </a:p>
          <a:p>
            <a:endParaRPr lang="es-ES" dirty="0"/>
          </a:p>
        </p:txBody>
      </p:sp>
    </p:spTree>
    <p:extLst>
      <p:ext uri="{BB962C8B-B14F-4D97-AF65-F5344CB8AC3E}">
        <p14:creationId xmlns="" xmlns:p14="http://schemas.microsoft.com/office/powerpoint/2010/main" val="302388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3753" y="876693"/>
            <a:ext cx="8474004" cy="5561814"/>
          </a:xfrm>
        </p:spPr>
        <p:txBody>
          <a:bodyPr/>
          <a:lstStyle/>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ES" dirty="0"/>
          </a:p>
        </p:txBody>
      </p:sp>
      <p:sp>
        <p:nvSpPr>
          <p:cNvPr id="5" name="4 CuadroTexto"/>
          <p:cNvSpPr txBox="1"/>
          <p:nvPr/>
        </p:nvSpPr>
        <p:spPr>
          <a:xfrm>
            <a:off x="427511" y="712507"/>
            <a:ext cx="6626431"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dirty="0" smtClean="0"/>
              <a:t>En la demanda se afirmó que las resoluciones por medio de las cuales el Instituto de Vivienda de Interés Social y Reforma Urbana de Tunja declaró la ocurrencia del siniestro de estabilidad de obra incurrieron en falsa motivación.</a:t>
            </a:r>
            <a:endParaRPr lang="es-ES" dirty="0"/>
          </a:p>
        </p:txBody>
      </p:sp>
      <p:sp>
        <p:nvSpPr>
          <p:cNvPr id="7" name="6 Rectángulo redondeado"/>
          <p:cNvSpPr/>
          <p:nvPr/>
        </p:nvSpPr>
        <p:spPr>
          <a:xfrm>
            <a:off x="2576945" y="2149437"/>
            <a:ext cx="5973289" cy="2493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lumMod val="95000"/>
                    <a:lumOff val="5000"/>
                  </a:schemeClr>
                </a:solidFill>
              </a:rPr>
              <a:t>Los reparos concretos del recurso de apelación interpuesto por la parte actora consistieron en que las “</a:t>
            </a:r>
            <a:r>
              <a:rPr lang="es-CO" i="1" dirty="0" smtClean="0">
                <a:solidFill>
                  <a:schemeClr val="tx1">
                    <a:lumMod val="95000"/>
                    <a:lumOff val="5000"/>
                  </a:schemeClr>
                </a:solidFill>
              </a:rPr>
              <a:t>resoluciones</a:t>
            </a:r>
            <a:r>
              <a:rPr lang="es-CO" dirty="0" smtClean="0">
                <a:solidFill>
                  <a:schemeClr val="tx1">
                    <a:lumMod val="95000"/>
                    <a:lumOff val="5000"/>
                  </a:schemeClr>
                </a:solidFill>
              </a:rPr>
              <a:t>” demandadas incurrieron en falsa motivación, pues, a su juicio, los conceptos y los informes en los que se fundamentó el </a:t>
            </a:r>
            <a:r>
              <a:rPr lang="es-CO" dirty="0" err="1" smtClean="0">
                <a:solidFill>
                  <a:schemeClr val="tx1">
                    <a:lumMod val="95000"/>
                    <a:lumOff val="5000"/>
                  </a:schemeClr>
                </a:solidFill>
              </a:rPr>
              <a:t>Invitu</a:t>
            </a:r>
            <a:r>
              <a:rPr lang="es-CO" dirty="0" smtClean="0">
                <a:solidFill>
                  <a:schemeClr val="tx1">
                    <a:lumMod val="95000"/>
                    <a:lumOff val="5000"/>
                  </a:schemeClr>
                </a:solidFill>
              </a:rPr>
              <a:t> para expedir tales “</a:t>
            </a:r>
            <a:r>
              <a:rPr lang="es-CO" i="1" dirty="0" smtClean="0">
                <a:solidFill>
                  <a:schemeClr val="tx1">
                    <a:lumMod val="95000"/>
                    <a:lumOff val="5000"/>
                  </a:schemeClr>
                </a:solidFill>
              </a:rPr>
              <a:t>actos administrativos</a:t>
            </a:r>
            <a:r>
              <a:rPr lang="es-CO" dirty="0" smtClean="0">
                <a:solidFill>
                  <a:schemeClr val="tx1">
                    <a:lumMod val="95000"/>
                    <a:lumOff val="5000"/>
                  </a:schemeClr>
                </a:solidFill>
              </a:rPr>
              <a:t>” no ofrecían certidumbre sobre las supuestas fallas constructivas de la urbanización Pinos de Oriente.</a:t>
            </a:r>
            <a:endParaRPr lang="es-ES" dirty="0">
              <a:solidFill>
                <a:schemeClr val="tx1">
                  <a:lumMod val="95000"/>
                  <a:lumOff val="5000"/>
                </a:schemeClr>
              </a:solidFill>
            </a:endParaRPr>
          </a:p>
        </p:txBody>
      </p:sp>
      <p:pic>
        <p:nvPicPr>
          <p:cNvPr id="2050" name="Picture 2" descr="Juzgados y Tribunales en España. Tipos. Juzgados de Primera Instancia |  Economía 3">
            <a:hlinkClick r:id="rId2"/>
          </p:cNvPr>
          <p:cNvPicPr>
            <a:picLocks noChangeAspect="1" noChangeArrowheads="1"/>
          </p:cNvPicPr>
          <p:nvPr/>
        </p:nvPicPr>
        <p:blipFill>
          <a:blip r:embed="rId3"/>
          <a:srcRect/>
          <a:stretch>
            <a:fillRect/>
          </a:stretch>
        </p:blipFill>
        <p:spPr bwMode="auto">
          <a:xfrm>
            <a:off x="369331" y="4791713"/>
            <a:ext cx="4927064" cy="1799092"/>
          </a:xfrm>
          <a:prstGeom prst="rect">
            <a:avLst/>
          </a:prstGeom>
          <a:noFill/>
        </p:spPr>
      </p:pic>
    </p:spTree>
    <p:extLst>
      <p:ext uri="{BB962C8B-B14F-4D97-AF65-F5344CB8AC3E}">
        <p14:creationId xmlns="" xmlns:p14="http://schemas.microsoft.com/office/powerpoint/2010/main" val="302388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derecha"/>
          <p:cNvSpPr/>
          <p:nvPr/>
        </p:nvSpPr>
        <p:spPr>
          <a:xfrm>
            <a:off x="332509" y="938150"/>
            <a:ext cx="8657112" cy="5213267"/>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smtClean="0">
                <a:solidFill>
                  <a:schemeClr val="tx1">
                    <a:lumMod val="95000"/>
                    <a:lumOff val="5000"/>
                  </a:schemeClr>
                </a:solidFill>
              </a:rPr>
              <a:t>No queda </a:t>
            </a:r>
            <a:r>
              <a:rPr lang="es-CO" sz="1600" dirty="0" smtClean="0">
                <a:solidFill>
                  <a:schemeClr val="tx1">
                    <a:lumMod val="95000"/>
                    <a:lumOff val="5000"/>
                  </a:schemeClr>
                </a:solidFill>
              </a:rPr>
              <a:t>duda de las fallas en la construcción de las viviendas de la urbanización Pinos de Oriente, en cuanto no se cumplieron las normas de resistencia ni las especificaciones técnicas en cuanto a la cimentación, a la estructura de concreto y a la mampostería, así como en la cubierta, con lo cual los habitantes corrían peligro, tanto así que se recomendó reubicar unas familias.</a:t>
            </a:r>
          </a:p>
          <a:p>
            <a:pPr algn="just"/>
            <a:endParaRPr lang="es-CO" sz="1600" dirty="0" smtClean="0">
              <a:solidFill>
                <a:schemeClr val="tx1">
                  <a:lumMod val="95000"/>
                  <a:lumOff val="5000"/>
                </a:schemeClr>
              </a:solidFill>
            </a:endParaRPr>
          </a:p>
          <a:p>
            <a:pPr algn="just"/>
            <a:r>
              <a:rPr lang="es-CO" sz="1600" dirty="0" smtClean="0">
                <a:solidFill>
                  <a:schemeClr val="tx1">
                    <a:lumMod val="95000"/>
                    <a:lumOff val="5000"/>
                  </a:schemeClr>
                </a:solidFill>
              </a:rPr>
              <a:t>No </a:t>
            </a:r>
            <a:r>
              <a:rPr lang="es-CO" sz="1600" dirty="0" smtClean="0">
                <a:solidFill>
                  <a:schemeClr val="tx1">
                    <a:lumMod val="95000"/>
                    <a:lumOff val="5000"/>
                  </a:schemeClr>
                </a:solidFill>
              </a:rPr>
              <a:t>es cierto que el informe de la sociedad boyacense de ingenieros y arquitectos solamente haya tomado como referencia una sola vivienda, pues de aquel se advierte que se visitó cada una de las manzanas de la urbanización</a:t>
            </a:r>
          </a:p>
          <a:p>
            <a:pPr algn="ct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nsiderado accidente de trabajo mientras asistía a un congreso |  Prevencionar">
            <a:hlinkClick r:id="rId2"/>
          </p:cNvPr>
          <p:cNvPicPr>
            <a:picLocks noChangeAspect="1" noChangeArrowheads="1"/>
          </p:cNvPicPr>
          <p:nvPr/>
        </p:nvPicPr>
        <p:blipFill>
          <a:blip r:embed="rId3"/>
          <a:srcRect/>
          <a:stretch>
            <a:fillRect/>
          </a:stretch>
        </p:blipFill>
        <p:spPr bwMode="auto">
          <a:xfrm>
            <a:off x="2861954" y="712520"/>
            <a:ext cx="3538846" cy="1757548"/>
          </a:xfrm>
          <a:prstGeom prst="rect">
            <a:avLst/>
          </a:prstGeom>
          <a:ln>
            <a:noFill/>
          </a:ln>
          <a:effectLst>
            <a:outerShdw blurRad="292100" dist="139700" dir="2700000" algn="tl" rotWithShape="0">
              <a:srgbClr val="333333">
                <a:alpha val="65000"/>
              </a:srgbClr>
            </a:outerShdw>
          </a:effectLst>
        </p:spPr>
      </p:pic>
      <p:sp>
        <p:nvSpPr>
          <p:cNvPr id="5" name="4 Flecha izquierda"/>
          <p:cNvSpPr/>
          <p:nvPr/>
        </p:nvSpPr>
        <p:spPr>
          <a:xfrm>
            <a:off x="653143" y="2375066"/>
            <a:ext cx="7861466" cy="3752602"/>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s-CO" dirty="0" smtClean="0"/>
              <a:t>En el informe </a:t>
            </a:r>
            <a:r>
              <a:rPr lang="es-CO" dirty="0" smtClean="0"/>
              <a:t>se hicieron </a:t>
            </a:r>
            <a:r>
              <a:rPr lang="es-CO" dirty="0" smtClean="0"/>
              <a:t>recomendaciones</a:t>
            </a:r>
            <a:r>
              <a:rPr lang="es-CO" i="1" dirty="0" smtClean="0"/>
              <a:t>, </a:t>
            </a:r>
            <a:r>
              <a:rPr lang="es-CO" dirty="0" smtClean="0"/>
              <a:t>tanto así que en ellos se sugirió intervenir la construcción ante los daños y, sobre todo, por los defectos estructurales advertidos en las viviendas de la urbanización Pinos de Oriente, situación que, según lo consignado en el informe de la sociedad boyacense de ingenieros y arquitectos representaba un peligro para sus habitantes, al punto de que se recomendó la reubicación de unas familias “</a:t>
            </a:r>
            <a:r>
              <a:rPr lang="es-CO" i="1" dirty="0" smtClean="0"/>
              <a:t>previendo la ocurrencia de un posible desastre</a:t>
            </a:r>
            <a:r>
              <a:rPr lang="es-CO" dirty="0" smtClean="0"/>
              <a:t>”.</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51262" y="625103"/>
          <a:ext cx="8193974" cy="5751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365125"/>
            <a:ext cx="9144000" cy="389019"/>
          </a:xfrm>
        </p:spPr>
        <p:txBody>
          <a:bodyPr>
            <a:noAutofit/>
          </a:bodyPr>
          <a:lstStyle/>
          <a:p>
            <a:pPr algn="ctr"/>
            <a:r>
              <a:rPr lang="es-CO" sz="2000" dirty="0" smtClean="0">
                <a:latin typeface="Arial Black" panose="020B0A04020102020204" pitchFamily="34" charset="0"/>
              </a:rPr>
              <a:t>BOLETÍN JURÍDICO </a:t>
            </a:r>
            <a:endParaRPr lang="es-ES" sz="2000" dirty="0">
              <a:latin typeface="Arial Black" pitchFamily="34" charset="0"/>
            </a:endParaRPr>
          </a:p>
        </p:txBody>
      </p:sp>
      <p:sp>
        <p:nvSpPr>
          <p:cNvPr id="3" name="2 Marcador de contenido"/>
          <p:cNvSpPr>
            <a:spLocks noGrp="1"/>
          </p:cNvSpPr>
          <p:nvPr>
            <p:ph idx="1"/>
          </p:nvPr>
        </p:nvSpPr>
        <p:spPr>
          <a:xfrm>
            <a:off x="443753" y="876693"/>
            <a:ext cx="8474004" cy="5561814"/>
          </a:xfrm>
        </p:spPr>
        <p:txBody>
          <a:bodyPr/>
          <a:lstStyle/>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ES" dirty="0"/>
          </a:p>
        </p:txBody>
      </p:sp>
      <p:sp>
        <p:nvSpPr>
          <p:cNvPr id="5" name="Rectángulo 4"/>
          <p:cNvSpPr/>
          <p:nvPr/>
        </p:nvSpPr>
        <p:spPr>
          <a:xfrm>
            <a:off x="995081" y="1183341"/>
            <a:ext cx="7167284" cy="494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000" b="1" dirty="0" smtClean="0">
              <a:solidFill>
                <a:schemeClr val="tx1"/>
              </a:solidFill>
              <a:latin typeface="Arial" panose="020B0604020202020204" pitchFamily="34" charset="0"/>
              <a:cs typeface="Arial" panose="020B0604020202020204" pitchFamily="34" charset="0"/>
            </a:endParaRPr>
          </a:p>
          <a:p>
            <a:pPr algn="just"/>
            <a:endParaRPr lang="es-CO" sz="2000" b="1" dirty="0">
              <a:solidFill>
                <a:schemeClr val="tx1"/>
              </a:solidFill>
              <a:latin typeface="Arial" panose="020B0604020202020204" pitchFamily="34" charset="0"/>
              <a:cs typeface="Arial" panose="020B0604020202020204" pitchFamily="34" charset="0"/>
            </a:endParaRPr>
          </a:p>
          <a:p>
            <a:pPr algn="ctr"/>
            <a:r>
              <a:rPr lang="es-CO" sz="6000" b="1" dirty="0" smtClean="0">
                <a:solidFill>
                  <a:schemeClr val="tx1"/>
                </a:solidFill>
                <a:latin typeface="Arial" panose="020B0604020202020204" pitchFamily="34" charset="0"/>
                <a:cs typeface="Arial" panose="020B0604020202020204" pitchFamily="34" charset="0"/>
              </a:rPr>
              <a:t>GRACIAS</a:t>
            </a:r>
          </a:p>
          <a:p>
            <a:pPr algn="just"/>
            <a:endParaRPr lang="es-CO" sz="2000" b="1" dirty="0">
              <a:solidFill>
                <a:schemeClr val="tx1"/>
              </a:solidFill>
              <a:latin typeface="Arial" panose="020B0604020202020204" pitchFamily="34" charset="0"/>
              <a:cs typeface="Arial" panose="020B0604020202020204" pitchFamily="34" charset="0"/>
            </a:endParaRPr>
          </a:p>
          <a:p>
            <a:pPr algn="just"/>
            <a:endParaRPr lang="es-CO" sz="2000" b="1" dirty="0" smtClean="0">
              <a:solidFill>
                <a:schemeClr val="tx1"/>
              </a:solidFill>
              <a:latin typeface="Arial" panose="020B0604020202020204" pitchFamily="34" charset="0"/>
              <a:cs typeface="Arial" panose="020B0604020202020204" pitchFamily="34" charset="0"/>
            </a:endParaRPr>
          </a:p>
          <a:p>
            <a:pPr algn="just"/>
            <a:endParaRPr lang="es-CO" sz="2000" b="1" dirty="0">
              <a:solidFill>
                <a:schemeClr val="tx1"/>
              </a:solidFill>
              <a:latin typeface="Arial" panose="020B0604020202020204" pitchFamily="34" charset="0"/>
              <a:cs typeface="Arial" panose="020B0604020202020204" pitchFamily="34" charset="0"/>
            </a:endParaRPr>
          </a:p>
          <a:p>
            <a:pPr algn="just"/>
            <a:endParaRPr lang="es-CO" sz="2000" b="1" dirty="0" smtClean="0">
              <a:solidFill>
                <a:schemeClr val="tx1"/>
              </a:solidFill>
              <a:latin typeface="Arial" panose="020B0604020202020204" pitchFamily="34" charset="0"/>
              <a:cs typeface="Arial" panose="020B0604020202020204" pitchFamily="34" charset="0"/>
            </a:endParaRPr>
          </a:p>
          <a:p>
            <a:pPr algn="just"/>
            <a:endParaRPr lang="es-CO" sz="2000" b="1" dirty="0">
              <a:solidFill>
                <a:schemeClr val="tx1"/>
              </a:solidFill>
              <a:latin typeface="Arial" panose="020B0604020202020204" pitchFamily="34" charset="0"/>
              <a:cs typeface="Arial" panose="020B0604020202020204" pitchFamily="34" charset="0"/>
            </a:endParaRPr>
          </a:p>
          <a:p>
            <a:pPr algn="just"/>
            <a:endParaRPr lang="es-CO" sz="2000" b="1" dirty="0" smtClean="0">
              <a:solidFill>
                <a:schemeClr val="tx1"/>
              </a:solidFill>
              <a:latin typeface="Arial" panose="020B0604020202020204" pitchFamily="34" charset="0"/>
              <a:cs typeface="Arial" panose="020B0604020202020204" pitchFamily="34" charset="0"/>
            </a:endParaRPr>
          </a:p>
          <a:p>
            <a:pPr algn="just"/>
            <a:endParaRPr lang="es-CO" sz="2000" b="1" dirty="0">
              <a:solidFill>
                <a:schemeClr val="tx1"/>
              </a:solidFill>
              <a:latin typeface="Arial" panose="020B0604020202020204" pitchFamily="34" charset="0"/>
              <a:cs typeface="Arial" panose="020B0604020202020204" pitchFamily="34" charset="0"/>
            </a:endParaRPr>
          </a:p>
          <a:p>
            <a:pPr algn="ctr"/>
            <a:endParaRPr lang="es-CO" b="1" dirty="0">
              <a:solidFill>
                <a:schemeClr val="tx1"/>
              </a:solidFill>
              <a:latin typeface="Arial" panose="020B0604020202020204" pitchFamily="34" charset="0"/>
              <a:cs typeface="Arial" panose="020B0604020202020204" pitchFamily="34" charset="0"/>
            </a:endParaRPr>
          </a:p>
        </p:txBody>
      </p:sp>
      <p:pic>
        <p:nvPicPr>
          <p:cNvPr id="9" name="Picture 3" descr="C:\Users\jrodri03\Desktop\JHAYDY RODPA\IMAGENES PARA DIAPOSITIVAS\descarga (13).jpg"/>
          <p:cNvPicPr>
            <a:picLocks noChangeAspect="1" noChangeArrowheads="1"/>
          </p:cNvPicPr>
          <p:nvPr/>
        </p:nvPicPr>
        <p:blipFill>
          <a:blip r:embed="rId2" cstate="print"/>
          <a:srcRect/>
          <a:stretch>
            <a:fillRect/>
          </a:stretch>
        </p:blipFill>
        <p:spPr bwMode="auto">
          <a:xfrm>
            <a:off x="2529445" y="3313216"/>
            <a:ext cx="4286992" cy="2351314"/>
          </a:xfrm>
          <a:prstGeom prst="rect">
            <a:avLst/>
          </a:prstGeom>
          <a:noFill/>
        </p:spPr>
      </p:pic>
    </p:spTree>
    <p:extLst>
      <p:ext uri="{BB962C8B-B14F-4D97-AF65-F5344CB8AC3E}">
        <p14:creationId xmlns="" xmlns:p14="http://schemas.microsoft.com/office/powerpoint/2010/main" val="207625078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3526</TotalTime>
  <Words>690</Words>
  <Application>Microsoft Office PowerPoint</Application>
  <PresentationFormat>Presentación en pantalla (4:3)</PresentationFormat>
  <Paragraphs>51</Paragraphs>
  <Slides>8</Slides>
  <Notes>0</Notes>
  <HiddenSlides>0</HiddenSlides>
  <MMClips>0</MMClips>
  <ScaleCrop>false</ScaleCrop>
  <HeadingPairs>
    <vt:vector size="4" baseType="variant">
      <vt:variant>
        <vt:lpstr>Tema</vt:lpstr>
      </vt:variant>
      <vt:variant>
        <vt:i4>2</vt:i4>
      </vt:variant>
      <vt:variant>
        <vt:lpstr>Títulos de diapositiva</vt:lpstr>
      </vt:variant>
      <vt:variant>
        <vt:i4>8</vt:i4>
      </vt:variant>
    </vt:vector>
  </HeadingPairs>
  <TitlesOfParts>
    <vt:vector size="10" baseType="lpstr">
      <vt:lpstr>Tema de Office</vt:lpstr>
      <vt:lpstr>Diseño personalizado</vt:lpstr>
      <vt:lpstr>Diapositiva 1</vt:lpstr>
      <vt:lpstr>Diapositiva 2</vt:lpstr>
      <vt:lpstr>Diapositiva 3</vt:lpstr>
      <vt:lpstr>Diapositiva 4</vt:lpstr>
      <vt:lpstr>Diapositiva 5</vt:lpstr>
      <vt:lpstr>Diapositiva 6</vt:lpstr>
      <vt:lpstr>Diapositiva 7</vt:lpstr>
      <vt:lpstr>BOLETÍN JURÍDICO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Jean Carlos Ramirez Fajardo</dc:creator>
  <cp:lastModifiedBy>Martha Isabel Gomez Pinto</cp:lastModifiedBy>
  <cp:revision>285</cp:revision>
  <dcterms:created xsi:type="dcterms:W3CDTF">2020-09-02T14:22:44Z</dcterms:created>
  <dcterms:modified xsi:type="dcterms:W3CDTF">2021-07-16T15:00:03Z</dcterms:modified>
</cp:coreProperties>
</file>