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73" r:id="rId3"/>
    <p:sldId id="276" r:id="rId4"/>
    <p:sldId id="278" r:id="rId5"/>
    <p:sldId id="279" r:id="rId6"/>
    <p:sldId id="277" r:id="rId7"/>
    <p:sldId id="280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EC8"/>
    <a:srgbClr val="916565"/>
    <a:srgbClr val="326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71" autoAdjust="0"/>
    <p:restoredTop sz="94631"/>
  </p:normalViewPr>
  <p:slideViewPr>
    <p:cSldViewPr snapToGrid="0" snapToObjects="1">
      <p:cViewPr varScale="1">
        <p:scale>
          <a:sx n="96" d="100"/>
          <a:sy n="96" d="100"/>
        </p:scale>
        <p:origin x="96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180BC-4EFC-2149-B612-5A6AF9F19CC4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02E42-9E40-5E4F-859F-586EDF0E36E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062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141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866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057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85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361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23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048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849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7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68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53E4-59E2-1249-8962-604E851EF452}" type="datetimeFigureOut">
              <a:rPr lang="es-ES_tradnl" smtClean="0"/>
              <a:pPr/>
              <a:t>05/06/2020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96C6-7192-A04B-AAD4-AC5F4B1DD0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634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co/url?sa=i&amp;rct=j&amp;q=&amp;esrc=s&amp;source=images&amp;cd=&amp;cad=rja&amp;uact=8&amp;ved=0ahUKEwiupsb5pZ3WAhUHSyYKHSfWArIQjRwIBw&amp;url=https://www.revistavenezolana.com/2016/04/solicitar-asistencia-juridica-gratuita-madrid/&amp;psig=AFQjCNEuPcmOAR_BQb52uu3lvxiuzSFO3w&amp;ust=150522489539871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gota.gov.co/reactivaci&#243;n-economica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12862" y="1449420"/>
            <a:ext cx="4786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BOLETÍN JURÍDICO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04802" y="2894030"/>
            <a:ext cx="5726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OFICINA JURÍDICA</a:t>
            </a:r>
          </a:p>
          <a:p>
            <a:r>
              <a:rPr lang="es-CO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		JUNIO 2020</a:t>
            </a:r>
          </a:p>
          <a:p>
            <a:endParaRPr lang="es-CO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42997" y="2045624"/>
            <a:ext cx="3234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u="sng" dirty="0" smtClean="0"/>
              <a:t>PROCESO GESTIÓN JURÍDICA</a:t>
            </a:r>
            <a:endParaRPr lang="es-CO" sz="2000" b="1" u="sng" dirty="0"/>
          </a:p>
        </p:txBody>
      </p:sp>
      <p:sp>
        <p:nvSpPr>
          <p:cNvPr id="4" name="3 Rectángulo"/>
          <p:cNvSpPr/>
          <p:nvPr/>
        </p:nvSpPr>
        <p:spPr>
          <a:xfrm>
            <a:off x="4211960" y="914959"/>
            <a:ext cx="4243883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LA OFICINA JURÍDICA EN SU CALIDAD DE OFICINA ASESORA EJERCE LAS FUNCIONES ASIGNADAS EN EL ARTÍCULO 6º DEL DECRETO 2775 DEL 20 DE NOVIEMBRE DE 1997 Y ASESORA A LAS DIFERENTES DEPENDENCIAS,  PARA QUE LOS ACTOS Y CONTRATOS SE REALICEN DENTRO DEL MARCO LEGAL VIGENTE, APLICANDO LOS PRINCIPIOS CONSTITUCIONALES, LEGALES Y REGLAMENTARIOS VIGENTES EN LA MATERIA  FORTALECIENDO EL SISTEMA DE GESTIÓN INTEGRAL DE LA INDUSTRIA MILITAR.</a:t>
            </a:r>
            <a:endParaRPr lang="es-CO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Resultado de imagen para JURIDIC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852936"/>
            <a:ext cx="360666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59154"/>
              </p:ext>
            </p:extLst>
          </p:nvPr>
        </p:nvGraphicFramePr>
        <p:xfrm>
          <a:off x="496105" y="321012"/>
          <a:ext cx="8142053" cy="63113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56582"/>
                <a:gridCol w="831754"/>
                <a:gridCol w="772782"/>
                <a:gridCol w="770605"/>
                <a:gridCol w="1774420"/>
                <a:gridCol w="3335910"/>
              </a:tblGrid>
              <a:tr h="34482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 smtClean="0"/>
                        <a:t>BOLETÍN JURÍDICO – JUNIO 2020</a:t>
                      </a:r>
                      <a:endParaRPr lang="es-ES" sz="15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48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500" b="1" u="none" strike="noStrike" dirty="0" smtClean="0"/>
                        <a:t>DECRETOS  EMITIDOS</a:t>
                      </a:r>
                      <a:r>
                        <a:rPr lang="es-CO" sz="1500" b="1" u="none" strike="noStrike" baseline="0" dirty="0" smtClean="0"/>
                        <a:t> EMERGENCIA  SANITARIA  COVID-19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07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NORMA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FECHA DE EXPEDICIÓN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QUIEN LO EXPIDE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VIGENCIA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 A QUIEN APLICA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/>
                        <a:t>MEDIDA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90810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620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02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</a:t>
                      </a:r>
                      <a:r>
                        <a:rPr lang="es-CO" sz="900" u="none" strike="noStrike" dirty="0" smtClean="0"/>
                        <a:t>Tecnologías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Información </a:t>
                      </a:r>
                      <a:r>
                        <a:rPr lang="es-CO" sz="900" u="none" strike="noStrike" dirty="0"/>
                        <a:t>y las Comunicaciones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su </a:t>
                      </a:r>
                      <a:r>
                        <a:rPr lang="es-CO" sz="900" u="none" strike="noStrike" dirty="0" smtClean="0"/>
                        <a:t>publicación </a:t>
                      </a:r>
                      <a:r>
                        <a:rPr lang="es-CO" sz="900" u="none" strike="noStrike" dirty="0"/>
                        <a:t>en el Diario Oficial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Organismos y Entidades que conforman el poder </a:t>
                      </a:r>
                      <a:r>
                        <a:rPr lang="es-CO" sz="900" u="none" strike="noStrike" dirty="0" smtClean="0"/>
                        <a:t>Público, </a:t>
                      </a:r>
                      <a:r>
                        <a:rPr lang="es-CO" sz="900" u="none" strike="noStrike" dirty="0"/>
                        <a:t>los </a:t>
                      </a:r>
                      <a:r>
                        <a:rPr lang="es-CO" sz="900" u="none" strike="noStrike" dirty="0" smtClean="0"/>
                        <a:t>órganos autónomos </a:t>
                      </a:r>
                      <a:r>
                        <a:rPr lang="es-CO" sz="900" u="none" strike="noStrike" dirty="0"/>
                        <a:t>e independientes del Estado, y los particulares cuando cumplan funciones administrativas  o </a:t>
                      </a:r>
                      <a:r>
                        <a:rPr lang="es-CO" sz="900" u="none" strike="noStrike" dirty="0" smtClean="0"/>
                        <a:t>públicas.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*Establece los lineamientos generales en el uso y operación de los servicios ciudadanos digitales.                                                                                                                  *Las entidades </a:t>
                      </a:r>
                      <a:r>
                        <a:rPr lang="es-CO" sz="900" u="none" strike="noStrike" dirty="0" smtClean="0"/>
                        <a:t>públicas </a:t>
                      </a:r>
                      <a:r>
                        <a:rPr lang="es-CO" sz="900" u="none" strike="noStrike" dirty="0"/>
                        <a:t>de la rama ejecutiva del orden nacional y los particulares que desempeñen funciones </a:t>
                      </a:r>
                      <a:r>
                        <a:rPr lang="es-CO" sz="900" u="none" strike="noStrike" dirty="0" smtClean="0"/>
                        <a:t>públicas tendrán </a:t>
                      </a:r>
                      <a:r>
                        <a:rPr lang="es-CO" sz="900" u="none" strike="noStrike" dirty="0"/>
                        <a:t>un plazo de nueve (9) meses contados a partir de la </a:t>
                      </a:r>
                      <a:r>
                        <a:rPr lang="es-CO" sz="900" u="none" strike="noStrike" dirty="0" smtClean="0"/>
                        <a:t>publicación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Guía </a:t>
                      </a:r>
                      <a:r>
                        <a:rPr lang="es-CO" sz="900" u="none" strike="noStrike" dirty="0"/>
                        <a:t>para la </a:t>
                      </a:r>
                      <a:r>
                        <a:rPr lang="es-CO" sz="900" u="none" strike="noStrike" dirty="0" smtClean="0"/>
                        <a:t>vinculación.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9338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621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02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</a:t>
                      </a:r>
                      <a:r>
                        <a:rPr lang="es-CO" sz="900" u="none" strike="noStrike" dirty="0" smtClean="0"/>
                        <a:t>Tecnologías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Información </a:t>
                      </a:r>
                      <a:r>
                        <a:rPr lang="es-CO" sz="900" u="none" strike="noStrike" dirty="0"/>
                        <a:t>y las Comunicaciones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Empresas </a:t>
                      </a:r>
                      <a:r>
                        <a:rPr lang="es-ES" sz="900" u="none" strike="noStrike" dirty="0" smtClean="0"/>
                        <a:t>públicas </a:t>
                      </a:r>
                      <a:r>
                        <a:rPr lang="es-ES" sz="900" u="none" strike="noStrike" dirty="0"/>
                        <a:t>y privadas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*Permite la </a:t>
                      </a:r>
                      <a:r>
                        <a:rPr lang="es-CO" sz="900" u="none" strike="noStrike" dirty="0" smtClean="0"/>
                        <a:t>prórroga </a:t>
                      </a:r>
                      <a:r>
                        <a:rPr lang="es-CO" sz="900" u="none" strike="noStrike" dirty="0"/>
                        <a:t>de la </a:t>
                      </a:r>
                      <a:r>
                        <a:rPr lang="es-CO" sz="900" u="none" strike="noStrike" dirty="0" smtClean="0"/>
                        <a:t>habilitación </a:t>
                      </a:r>
                      <a:r>
                        <a:rPr lang="es-CO" sz="900" u="none" strike="noStrike" dirty="0"/>
                        <a:t>de los servicios postales de </a:t>
                      </a:r>
                      <a:r>
                        <a:rPr lang="es-CO" sz="900" u="none" strike="noStrike" dirty="0" smtClean="0"/>
                        <a:t>mensajería </a:t>
                      </a:r>
                      <a:r>
                        <a:rPr lang="es-CO" sz="900" u="none" strike="noStrike" dirty="0"/>
                        <a:t>expresa y postal de pago.                                                                                              *Solicitud de prorroga se debe presentar con 3 meses de </a:t>
                      </a:r>
                      <a:r>
                        <a:rPr lang="es-CO" sz="900" u="none" strike="noStrike" dirty="0" smtClean="0"/>
                        <a:t>anticipación </a:t>
                      </a:r>
                      <a:r>
                        <a:rPr lang="es-CO" sz="900" u="none" strike="noStrike" dirty="0"/>
                        <a:t>al vencimiento de su </a:t>
                      </a:r>
                      <a:r>
                        <a:rPr lang="es-CO" sz="900" u="none" strike="noStrike" dirty="0" smtClean="0"/>
                        <a:t>título </a:t>
                      </a:r>
                      <a:r>
                        <a:rPr lang="es-CO" sz="900" u="none" strike="noStrike" dirty="0"/>
                        <a:t>habilitante.                                                                                  *los operadores que no paguen oportunamente las contraprestaciones, </a:t>
                      </a:r>
                      <a:r>
                        <a:rPr lang="es-CO" sz="900" u="none" strike="noStrike" dirty="0" smtClean="0"/>
                        <a:t>deberán </a:t>
                      </a:r>
                      <a:r>
                        <a:rPr lang="es-CO" sz="900" u="none" strike="noStrike" dirty="0"/>
                        <a:t>liquidar y pagar intereses moratorios por cada </a:t>
                      </a:r>
                      <a:r>
                        <a:rPr lang="es-CO" sz="900" u="none" strike="noStrike" dirty="0" smtClean="0"/>
                        <a:t>día </a:t>
                      </a:r>
                      <a:r>
                        <a:rPr lang="es-CO" sz="900" u="none" strike="noStrike" dirty="0"/>
                        <a:t>calendario de retardo.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13510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636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06 mayo de 2020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Ministerio del Interior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las cero horas (00:00 a.m.) del </a:t>
                      </a:r>
                      <a:r>
                        <a:rPr lang="es-CO" sz="900" u="none" strike="noStrike" dirty="0" smtClean="0"/>
                        <a:t>día </a:t>
                      </a:r>
                      <a:r>
                        <a:rPr lang="es-CO" sz="900" u="none" strike="noStrike" dirty="0"/>
                        <a:t>11 de mayo de 2020.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*Imparte instrucciones en virtud de la Emergencia Sanitaria.                                               *ordena la extensión del aislamiento preventivo obligatorio a partir de las cero horas (00:00 a.m.) del 11 de mayo de 2020, hasta las cero horas (00:00 a.m.) del día 25 de mayo de 2020.                                                                                                              *46 excepciones,  </a:t>
                      </a:r>
                      <a:r>
                        <a:rPr lang="es-CO" sz="900" u="none" strike="noStrike" dirty="0" smtClean="0"/>
                        <a:t>encentrándose </a:t>
                      </a:r>
                      <a:r>
                        <a:rPr lang="es-CO" sz="900" u="none" strike="noStrike" dirty="0"/>
                        <a:t>la  INDUSTRIA MILITAR exceptuada de acuerdo al  Numeral 15 del Articulo 3.                                                                            *Entidades del sector público y privado implementarán la modalidad de teletrabajo, trabajo en casa u otras similares.                                                                                                                                  *Deroga el Decreto 593 del 24 abril de 2020.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60422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637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06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Presidencia de la República de Colombia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 fecha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*Declara el Estado de Emergencia </a:t>
                      </a:r>
                      <a:r>
                        <a:rPr lang="es-CO" sz="900" u="none" strike="noStrike" dirty="0" smtClean="0"/>
                        <a:t>Económica, </a:t>
                      </a:r>
                      <a:r>
                        <a:rPr lang="es-CO" sz="900" u="none" strike="noStrike" dirty="0"/>
                        <a:t>Social y </a:t>
                      </a:r>
                      <a:r>
                        <a:rPr lang="es-CO" sz="900" u="none" strike="noStrike" dirty="0" smtClean="0"/>
                        <a:t>Ecológica.  </a:t>
                      </a:r>
                      <a:r>
                        <a:rPr lang="es-CO" sz="900" u="none" strike="noStrike" dirty="0"/>
                        <a:t>*Por el termino de treinta (30) días calendario, contados a partir de la vigencia de este Decreto. (06 de junio de 2020). 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/>
                </a:tc>
              </a:tr>
              <a:tr h="5350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639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8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Hacienda y </a:t>
                      </a:r>
                      <a:r>
                        <a:rPr lang="es-CO" sz="900" u="none" strike="noStrike" dirty="0" smtClean="0"/>
                        <a:t>Crédito Público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/>
                        <a:t>Rige a partir de la fecha de su publicaciòn.</a:t>
                      </a:r>
                      <a:endParaRPr lang="es-CO" sz="900" b="0" i="0" u="none" strike="noStrike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Personas </a:t>
                      </a:r>
                      <a:r>
                        <a:rPr lang="es-ES" sz="900" u="none" strike="noStrike" dirty="0" smtClean="0"/>
                        <a:t>jurídicas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*Crear el programa de apoyo al empleo formal - PAEF, otorga un aporte monetario mensual de naturaleza estatal, y hasta por tres veces. 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5743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/>
                        <a:t>Decreto 644</a:t>
                      </a:r>
                      <a:endParaRPr lang="es-ES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11 de mayo de 2020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Ministerio de Hacienda y </a:t>
                      </a:r>
                      <a:r>
                        <a:rPr lang="es-CO" sz="900" u="none" strike="noStrike" dirty="0" smtClean="0"/>
                        <a:t>Crédito Público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Rige a partir de la fecha de su </a:t>
                      </a:r>
                      <a:r>
                        <a:rPr lang="es-CO" sz="900" u="none" strike="noStrike" dirty="0" smtClean="0"/>
                        <a:t>publicación.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/>
                        <a:t>*Define los bienes excluidos y exentos del impuesto sobre las ventas, consumo humano, elementos de aseo para uso humano, materiales de </a:t>
                      </a:r>
                      <a:r>
                        <a:rPr lang="es-CO" sz="900" u="none" strike="noStrike" dirty="0" smtClean="0"/>
                        <a:t>construcción, </a:t>
                      </a:r>
                      <a:r>
                        <a:rPr lang="es-CO" sz="900" u="none" strike="noStrike" dirty="0"/>
                        <a:t>ventas al por mayor, vestuario.</a:t>
                      </a:r>
                      <a:endParaRPr lang="es-CO" sz="900" b="0" i="0" u="none" strike="noStrike" dirty="0">
                        <a:solidFill>
                          <a:srgbClr val="3F3F3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981021"/>
              </p:ext>
            </p:extLst>
          </p:nvPr>
        </p:nvGraphicFramePr>
        <p:xfrm>
          <a:off x="216568" y="286603"/>
          <a:ext cx="8686801" cy="640079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81264"/>
                <a:gridCol w="637673"/>
                <a:gridCol w="791007"/>
                <a:gridCol w="861237"/>
                <a:gridCol w="1102988"/>
                <a:gridCol w="4812632"/>
              </a:tblGrid>
              <a:tr h="931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Decreto 682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21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 Hacienda y </a:t>
                      </a:r>
                      <a:r>
                        <a:rPr lang="es-CO" sz="900" u="none" strike="noStrike" dirty="0" smtClean="0">
                          <a:effectLst/>
                        </a:rPr>
                        <a:t>Crédito Público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</a:t>
                      </a:r>
                      <a:r>
                        <a:rPr lang="es-CO" sz="900" u="none" strike="noStrike" dirty="0" smtClean="0">
                          <a:effectLst/>
                        </a:rPr>
                        <a:t>publicación.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Todas las personas habitantes de la República de Colombia.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*Exención del impuesto sobre las ventas - IVA para determinados bienes corporales muebles, en las siguientes fechas</a:t>
                      </a:r>
                      <a:r>
                        <a:rPr lang="es-CO" sz="900" u="none" strike="noStrike" dirty="0" smtClean="0">
                          <a:effectLst/>
                        </a:rPr>
                        <a:t>: </a:t>
                      </a:r>
                      <a:r>
                        <a:rPr lang="es-CO" sz="900" u="none" strike="noStrike" dirty="0">
                          <a:effectLst/>
                        </a:rPr>
                        <a:t>-Primer día: 19 de junio de 2020 </a:t>
                      </a:r>
                      <a:r>
                        <a:rPr lang="es-CO" sz="900" u="none" strike="noStrike" dirty="0" smtClean="0">
                          <a:effectLst/>
                        </a:rPr>
                        <a:t>-</a:t>
                      </a:r>
                      <a:r>
                        <a:rPr lang="es-CO" sz="900" u="none" strike="noStrike" dirty="0">
                          <a:effectLst/>
                        </a:rPr>
                        <a:t>Segundo día: 03 de julio de 2020.                                                                                                                    -Tercer día:19 de julio de 2020                                                                                                                           *Hasta el 31 de julio de 2020 se encuentran excluidos del impuesto sobre las ventas - IVA los canones de arrendamiento mensual, por concepto de concesión de espacios.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  <a:tr h="8920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Decreto 686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22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 Comercio, Industria y Turismo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su publicación en el Diario Oficial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Todas las personas habitantes en el territorio Colombiano.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*Se adoptan disposiciones transitorias en materia de sistema especiales de importación . Exportación, consumidor, turismo y zonas francas.                                                                                                             </a:t>
                      </a:r>
                      <a:r>
                        <a:rPr lang="es-CO" sz="900" u="none" strike="noStrike" baseline="0" dirty="0" smtClean="0">
                          <a:effectLst/>
                        </a:rPr>
                        <a:t>      </a:t>
                      </a:r>
                      <a:r>
                        <a:rPr lang="es-CO" sz="900" u="none" strike="noStrike" dirty="0" smtClean="0">
                          <a:effectLst/>
                        </a:rPr>
                        <a:t> </a:t>
                      </a:r>
                      <a:r>
                        <a:rPr lang="es-CO" sz="900" u="none" strike="noStrike" dirty="0">
                          <a:effectLst/>
                        </a:rPr>
                        <a:t>*Se amplía el termino para la presentación del estudio de demostración en los programas de sistemas especiales de importación - exportación por 6 meses.                                                                                  *Suspensión del termino de la reparación de bien, reposición del bien o de la devolución del dinero en ejercicio de la efectividad de la garantía.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  <a:tr h="6012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Decreto 689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22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Ministerio del Interior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Todas las personas habitantes en el territorio Colombiano.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*Prorroga la vigencia del Decreto 636 del 06 de mayo de 2020 "Por el cual se imparten instrucciones en virtud de la emergencia sanitaria generada por la </a:t>
                      </a:r>
                      <a:r>
                        <a:rPr lang="es-CO" sz="900" u="none" strike="noStrike" dirty="0" smtClean="0">
                          <a:effectLst/>
                        </a:rPr>
                        <a:t>pandemia“ hasta </a:t>
                      </a:r>
                      <a:r>
                        <a:rPr lang="es-CO" sz="900" u="none" strike="noStrike" dirty="0">
                          <a:effectLst/>
                        </a:rPr>
                        <a:t>el 31 de mayo de 2020. (amplia el Aislamiento Preventivo Obligatorio)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  <a:tr h="10400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Decreto 128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24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Alcaldía Mayor de Bogotá D.C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Empresas y establecimientos de comercio exceptuados por el Gobierno Nacional. (INDUMIL)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 smtClean="0">
                          <a:effectLst/>
                        </a:rPr>
                        <a:t>*Adoptar protocolos </a:t>
                      </a:r>
                      <a:r>
                        <a:rPr lang="es-CO" sz="900" u="none" strike="noStrike" dirty="0">
                          <a:effectLst/>
                        </a:rPr>
                        <a:t>de bioseguridad establecidos por el </a:t>
                      </a:r>
                      <a:r>
                        <a:rPr lang="es-CO" sz="900" u="none" strike="noStrike" dirty="0" smtClean="0">
                          <a:effectLst/>
                        </a:rPr>
                        <a:t>Ministerio </a:t>
                      </a:r>
                      <a:r>
                        <a:rPr lang="es-CO" sz="900" u="none" strike="noStrike" dirty="0">
                          <a:effectLst/>
                        </a:rPr>
                        <a:t>de Salud y Protección Social y la Secretaría Distrital de Salud y registrarlos en el aplicativo </a:t>
                      </a:r>
                      <a:r>
                        <a:rPr lang="es-CO" sz="900" u="none" strike="noStrike" dirty="0" smtClean="0">
                          <a:effectLst/>
                        </a:rPr>
                        <a:t>www.bogota.gov.co/reactivación-económica</a:t>
                      </a:r>
                      <a:r>
                        <a:rPr lang="es-CO" sz="900" u="none" strike="noStrike" dirty="0">
                          <a:effectLst/>
                        </a:rPr>
                        <a:t>.                                  </a:t>
                      </a:r>
                      <a:r>
                        <a:rPr lang="es-CO" sz="900" u="none" strike="noStrike" dirty="0" smtClean="0">
                          <a:effectLst/>
                        </a:rPr>
                        <a:t>                                                 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*Adoptar los planes de movilidad segura - PMS y diligenciar los formularios establecidos en el aplicativo </a:t>
                      </a:r>
                      <a:r>
                        <a:rPr lang="es-CO" sz="900" u="none" strike="noStrike" dirty="0" smtClean="0">
                          <a:effectLst/>
                          <a:hlinkClick r:id="rId2"/>
                        </a:rPr>
                        <a:t>www.bogota.gov.co/reactivación-económica</a:t>
                      </a:r>
                      <a:r>
                        <a:rPr lang="es-CO" sz="900" u="none" strike="noStrike" dirty="0" smtClean="0">
                          <a:effectLst/>
                        </a:rPr>
                        <a:t>.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*registrar en el aplicativo </a:t>
                      </a:r>
                      <a:r>
                        <a:rPr lang="es-CO" sz="900" u="none" strike="noStrike" dirty="0" smtClean="0">
                          <a:effectLst/>
                        </a:rPr>
                        <a:t>www.bogota.gov.co/reactivación-económica </a:t>
                      </a:r>
                      <a:r>
                        <a:rPr lang="es-CO" sz="900" u="none" strike="noStrike" dirty="0">
                          <a:effectLst/>
                        </a:rPr>
                        <a:t>la totalidad de los trabajadores y contratistas que laboren en sus empresas.            </a:t>
                      </a:r>
                      <a:r>
                        <a:rPr lang="es-CO" sz="900" u="none" strike="noStrike" dirty="0" smtClean="0">
                          <a:effectLst/>
                        </a:rPr>
                        <a:t>    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*Turnos para actividades </a:t>
                      </a:r>
                      <a:r>
                        <a:rPr lang="es-CO" sz="900" u="none" strike="noStrike" dirty="0" smtClean="0">
                          <a:effectLst/>
                        </a:rPr>
                        <a:t>económicas.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  <a:tr h="1451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Decreto 749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28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del Interior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Rige a partir de las cero horas (00:00 a.m.) del 1 de junio de 2020.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Todas las personas habitantes en el territorio Colombiano.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*Ordena el Aislamiento Preventivo Obligatorio a partir de las cero horas (00:00 a.m.) del día 01 de junio de 2020, hasta las cero horas (00:00) del día 01 de julio de 2020.                                                                                                                                       *Limita totalmente la libre circulación de personas y </a:t>
                      </a:r>
                      <a:r>
                        <a:rPr lang="es-CO" sz="900" u="none" strike="noStrike" dirty="0" smtClean="0">
                          <a:effectLst/>
                        </a:rPr>
                        <a:t>vehículos, </a:t>
                      </a:r>
                      <a:r>
                        <a:rPr lang="es-CO" sz="900" u="none" strike="noStrike" dirty="0">
                          <a:effectLst/>
                        </a:rPr>
                        <a:t>con 43 excepciones, en el Numeral 14 del Articulo 3 se encuentra exceptuada La INDUSTRIA MILITAR.                                                                                                                *Las entidades del sector público y privado implementaran el teletrabajo o trabajo en casa.                                                                                                                         *Cerrar los pasos marítimos, terrestres y fluviales de </a:t>
                      </a:r>
                      <a:r>
                        <a:rPr lang="es-CO" sz="900" u="none" strike="noStrike" dirty="0" smtClean="0">
                          <a:effectLst/>
                        </a:rPr>
                        <a:t>frontera </a:t>
                      </a:r>
                      <a:r>
                        <a:rPr lang="es-CO" sz="900" u="none" strike="noStrike" dirty="0">
                          <a:effectLst/>
                        </a:rPr>
                        <a:t>con Panamá, Ecuador, Perú, Brasil y Venezuela, a partir de las cero horas (00:00 a.m.) del 31 de mayo de 2020, hasta las cero horas (00:00 a.m.) del día 1 de julio de 2020.            </a:t>
                      </a:r>
                      <a:r>
                        <a:rPr lang="es-CO" sz="900" u="none" strike="noStrike" dirty="0" smtClean="0">
                          <a:effectLst/>
                        </a:rPr>
                        <a:t>                             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*Deroga los Decretos 636 del 6 de mayo y 689 del 22 de mayo de 2020.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  <a:tr h="14840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Decreto 131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31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Alcaldía Mayor de Bogotá D.C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publicación en todo el </a:t>
                      </a:r>
                      <a:r>
                        <a:rPr lang="es-CO" sz="900" u="none" strike="noStrike" dirty="0" err="1">
                          <a:effectLst/>
                        </a:rPr>
                        <a:t>teritorio</a:t>
                      </a:r>
                      <a:r>
                        <a:rPr lang="es-CO" sz="900" u="none" strike="noStrike" dirty="0">
                          <a:effectLst/>
                        </a:rPr>
                        <a:t> de Bogotá D.C.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Todas las personas habitantes de Bogotá D.C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*Dar continuidad al Aislamiento Preventivo Obligatorio a partir de las cero horas (00:00 a.m.) del día 1 de junio de 2020, hasta las cero horas (00:00 a.m.) del día 16 de junio de 2020.                                                                                                             *La INDUSTRIA MILITAR se encuentra dentro de las excepciones medida de aislamiento, en el Numeral 15 del articulo 2.                                                         </a:t>
                      </a:r>
                      <a:r>
                        <a:rPr lang="es-CO" sz="900" u="none" strike="noStrike" dirty="0" smtClean="0">
                          <a:effectLst/>
                        </a:rPr>
                        <a:t>                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*De conformidad con el </a:t>
                      </a:r>
                      <a:r>
                        <a:rPr lang="es-CO" sz="900" u="none" strike="noStrike" dirty="0" smtClean="0">
                          <a:effectLst/>
                        </a:rPr>
                        <a:t>parágrafo </a:t>
                      </a:r>
                      <a:r>
                        <a:rPr lang="es-CO" sz="900" u="none" strike="noStrike" dirty="0">
                          <a:effectLst/>
                        </a:rPr>
                        <a:t>1 del Articulo 2 es OBLIGATORIO que las personas que se movilicen por  encontrarse dentro de las excepciones se registren en la plataforma www.bogota.gov.co/bogota-cuidadora.                       </a:t>
                      </a:r>
                      <a:r>
                        <a:rPr lang="es-CO" sz="900" u="none" strike="noStrike" dirty="0" smtClean="0">
                          <a:effectLst/>
                        </a:rPr>
                        <a:t>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*Suspender los términos procesales de las actuaciones administrativas, sancionatorias y disciplinarias que adelantan las entidades y organismos del sector central a partir del 1 de junio al 16 de junio de 2020.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0" marR="3830" marT="383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2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89702"/>
              </p:ext>
            </p:extLst>
          </p:nvPr>
        </p:nvGraphicFramePr>
        <p:xfrm>
          <a:off x="287078" y="504826"/>
          <a:ext cx="8420986" cy="590516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48587"/>
                <a:gridCol w="835985"/>
                <a:gridCol w="793883"/>
                <a:gridCol w="885808"/>
                <a:gridCol w="1164803"/>
                <a:gridCol w="4091920"/>
              </a:tblGrid>
              <a:tr h="3226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effectLst/>
                        </a:rPr>
                        <a:t>BOLETÍN </a:t>
                      </a:r>
                      <a:r>
                        <a:rPr lang="es-CO" sz="1200" b="1" u="none" strike="noStrike" dirty="0">
                          <a:effectLst/>
                        </a:rPr>
                        <a:t>JURÍDICO - </a:t>
                      </a:r>
                      <a:r>
                        <a:rPr lang="es-CO" sz="1200" b="1" u="none" strike="noStrike" dirty="0" smtClean="0">
                          <a:effectLst/>
                        </a:rPr>
                        <a:t>JUNIO </a:t>
                      </a:r>
                      <a:r>
                        <a:rPr lang="es-CO" sz="1200" b="1" u="none" strike="noStrike" dirty="0">
                          <a:effectLst/>
                        </a:rPr>
                        <a:t>2020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226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RESOLUCIONES - EMITIDAS EN LA EMERGENCIA SANITARIA -  COVID-19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75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NORMA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FECHA DE EXPEDICIÓN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QUIEN LO EXPIDE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VIGENCIA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 A QUIEN APLICA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MEDIDA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</a:tr>
              <a:tr h="7762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Resolución </a:t>
                      </a:r>
                      <a:r>
                        <a:rPr lang="es-CO" sz="900" u="none" strike="noStrike" dirty="0" smtClean="0">
                          <a:effectLst/>
                        </a:rPr>
                        <a:t>735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08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 Salud y </a:t>
                      </a:r>
                      <a:r>
                        <a:rPr lang="es-CO" sz="900" u="none" strike="noStrike" dirty="0" smtClean="0">
                          <a:effectLst/>
                        </a:rPr>
                        <a:t>Protección </a:t>
                      </a:r>
                      <a:r>
                        <a:rPr lang="es-CO" sz="900" u="none" strike="noStrike" dirty="0">
                          <a:effectLst/>
                        </a:rPr>
                        <a:t>Social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Trabajadores y empleadores del Orden </a:t>
                      </a:r>
                      <a:r>
                        <a:rPr lang="es-CO" sz="900" u="none" strike="noStrike" dirty="0" smtClean="0">
                          <a:effectLst/>
                        </a:rPr>
                        <a:t>Público.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*Se adopta el protocolo de Bioseguridad para la </a:t>
                      </a:r>
                      <a:r>
                        <a:rPr lang="es-CO" sz="900" u="none" strike="noStrike" dirty="0" smtClean="0">
                          <a:effectLst/>
                        </a:rPr>
                        <a:t>prevención </a:t>
                      </a:r>
                      <a:r>
                        <a:rPr lang="es-CO" sz="900" u="none" strike="noStrike" dirty="0">
                          <a:effectLst/>
                        </a:rPr>
                        <a:t>de la </a:t>
                      </a:r>
                      <a:r>
                        <a:rPr lang="es-CO" sz="900" u="none" strike="noStrike" dirty="0" smtClean="0">
                          <a:effectLst/>
                        </a:rPr>
                        <a:t>transmisión </a:t>
                      </a:r>
                      <a:r>
                        <a:rPr lang="es-CO" sz="900" u="none" strike="noStrike" dirty="0">
                          <a:effectLst/>
                        </a:rPr>
                        <a:t>del COVID-19, en la </a:t>
                      </a:r>
                      <a:r>
                        <a:rPr lang="es-CO" sz="900" u="none" strike="noStrike" dirty="0" smtClean="0">
                          <a:effectLst/>
                        </a:rPr>
                        <a:t>prestación </a:t>
                      </a:r>
                      <a:r>
                        <a:rPr lang="es-CO" sz="900" u="none" strike="noStrike" dirty="0">
                          <a:effectLst/>
                        </a:rPr>
                        <a:t>de los servicios en centros de llamada, centros de contacto, centros de soporte </a:t>
                      </a:r>
                      <a:r>
                        <a:rPr lang="es-CO" sz="900" u="none" strike="noStrike" dirty="0" smtClean="0">
                          <a:effectLst/>
                        </a:rPr>
                        <a:t>técnico, </a:t>
                      </a:r>
                      <a:r>
                        <a:rPr lang="es-CO" sz="900" u="none" strike="noStrike" dirty="0">
                          <a:effectLst/>
                        </a:rPr>
                        <a:t>centros de procesamiento de datos, centro de servicios compartidos.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</a:tr>
              <a:tr h="7762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Resolución 0204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08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Procuraduría General de a Nación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Hasta el lunes veinticinco (25) de mayo de 2020.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Entidades Públicas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*Se prorroga la suspensión de términos en las actuaciones disciplinarias de la Procuraduría. *Esta disposición no deroga lo dispuesto en la resolución 163 de 13 de abril de 2020.                *las normas contenidas en la resolución 136 del 24 de marzo de 2020 mantiene su vigencia.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</a:tr>
              <a:tr h="141652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Resolución 093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08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U. A. E. Contaduría General de la Nación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 Entidades Públicas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*Se prorroga la suspensión de </a:t>
                      </a:r>
                      <a:r>
                        <a:rPr lang="es-CO" sz="900" u="none" strike="noStrike" dirty="0" smtClean="0">
                          <a:effectLst/>
                        </a:rPr>
                        <a:t>términos </a:t>
                      </a:r>
                      <a:r>
                        <a:rPr lang="es-CO" sz="900" u="none" strike="noStrike" dirty="0">
                          <a:effectLst/>
                        </a:rPr>
                        <a:t>de manera general desde el día 11 de mayo de 2020 hasta el día 25 de mayo de 2020 en todas las actuaciones administrativas que deban adelantarse. *La presente suspensión de términos no comprende los relacionados a los procesos de contratación estatal.                                                                                                                         *Se suspenden los </a:t>
                      </a:r>
                      <a:r>
                        <a:rPr lang="es-CO" sz="900" u="none" strike="noStrike" dirty="0" smtClean="0">
                          <a:effectLst/>
                        </a:rPr>
                        <a:t>términos </a:t>
                      </a:r>
                      <a:r>
                        <a:rPr lang="es-CO" sz="900" u="none" strike="noStrike" dirty="0">
                          <a:effectLst/>
                        </a:rPr>
                        <a:t>de caducidad y </a:t>
                      </a:r>
                      <a:r>
                        <a:rPr lang="es-CO" sz="900" u="none" strike="noStrike" dirty="0" smtClean="0">
                          <a:effectLst/>
                        </a:rPr>
                        <a:t>prescripción.                                                                    </a:t>
                      </a:r>
                      <a:r>
                        <a:rPr lang="es-CO" sz="900" u="none" strike="noStrike" dirty="0">
                          <a:effectLst/>
                        </a:rPr>
                        <a:t>*Los </a:t>
                      </a:r>
                      <a:r>
                        <a:rPr lang="es-CO" sz="900" u="none" strike="noStrike" dirty="0" smtClean="0">
                          <a:effectLst/>
                        </a:rPr>
                        <a:t>términos </a:t>
                      </a:r>
                      <a:r>
                        <a:rPr lang="es-CO" sz="900" u="none" strike="noStrike" dirty="0">
                          <a:effectLst/>
                        </a:rPr>
                        <a:t>suspendidos se reanudarán </a:t>
                      </a:r>
                      <a:r>
                        <a:rPr lang="es-CO" sz="900" u="none" strike="noStrike" dirty="0" smtClean="0">
                          <a:effectLst/>
                        </a:rPr>
                        <a:t>automáticamente </a:t>
                      </a:r>
                      <a:r>
                        <a:rPr lang="es-CO" sz="900" u="none" strike="noStrike" dirty="0">
                          <a:effectLst/>
                        </a:rPr>
                        <a:t>el 25 de mayo de 2020, si antes no se ha adoptado una determinación diferente por el Contador General de la Nación.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</a:tr>
              <a:tr h="9942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Resolución 737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09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 Salud y </a:t>
                      </a:r>
                      <a:r>
                        <a:rPr lang="es-CO" sz="900" u="none" strike="noStrike" dirty="0" smtClean="0">
                          <a:effectLst/>
                        </a:rPr>
                        <a:t>Protección </a:t>
                      </a:r>
                      <a:r>
                        <a:rPr lang="es-CO" sz="900" u="none" strike="noStrike" dirty="0">
                          <a:effectLst/>
                        </a:rPr>
                        <a:t>Social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Sector </a:t>
                      </a:r>
                      <a:r>
                        <a:rPr lang="es-CO" sz="900" u="none" strike="noStrike" dirty="0" smtClean="0">
                          <a:effectLst/>
                        </a:rPr>
                        <a:t>público </a:t>
                      </a:r>
                      <a:r>
                        <a:rPr lang="es-CO" sz="900" u="none" strike="noStrike" dirty="0">
                          <a:effectLst/>
                        </a:rPr>
                        <a:t>y Privado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*Se adopta el protocolo de bioseguridad para la </a:t>
                      </a:r>
                      <a:r>
                        <a:rPr lang="es-CO" sz="900" u="none" strike="noStrike" dirty="0" smtClean="0">
                          <a:effectLst/>
                        </a:rPr>
                        <a:t>prevención </a:t>
                      </a:r>
                      <a:r>
                        <a:rPr lang="es-CO" sz="900" u="none" strike="noStrike" dirty="0">
                          <a:effectLst/>
                        </a:rPr>
                        <a:t>del Coronavirus COVID-19, en las actividades empresariales y de apoyo: mantenimiento y </a:t>
                      </a:r>
                      <a:r>
                        <a:rPr lang="es-CO" sz="900" u="none" strike="noStrike" dirty="0" smtClean="0">
                          <a:effectLst/>
                        </a:rPr>
                        <a:t>reparación </a:t>
                      </a:r>
                      <a:r>
                        <a:rPr lang="es-CO" sz="900" u="none" strike="noStrike" dirty="0">
                          <a:effectLst/>
                        </a:rPr>
                        <a:t>de computadores y de equipos de comunicaciones.                                                                                                                                   *este protocolo es complementario al adoptado mediante </a:t>
                      </a:r>
                      <a:r>
                        <a:rPr lang="es-CO" sz="900" u="none" strike="noStrike" dirty="0" smtClean="0">
                          <a:effectLst/>
                        </a:rPr>
                        <a:t>Resolución </a:t>
                      </a:r>
                      <a:r>
                        <a:rPr lang="es-CO" sz="900" u="none" strike="noStrike" dirty="0">
                          <a:effectLst/>
                        </a:rPr>
                        <a:t>666 del 24 de abril de 2020.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</a:tr>
              <a:tr h="92447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 smtClean="0">
                          <a:effectLst/>
                        </a:rPr>
                        <a:t>Resolución </a:t>
                      </a:r>
                      <a:r>
                        <a:rPr lang="es-CO" sz="900" u="none" strike="noStrike" dirty="0">
                          <a:effectLst/>
                        </a:rPr>
                        <a:t>739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09 de mayo de 2020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Ministerio de Salud y </a:t>
                      </a:r>
                      <a:r>
                        <a:rPr lang="es-CO" sz="900" u="none" strike="noStrike" dirty="0" smtClean="0">
                          <a:effectLst/>
                        </a:rPr>
                        <a:t>Protección </a:t>
                      </a:r>
                      <a:r>
                        <a:rPr lang="es-CO" sz="900" u="none" strike="noStrike" dirty="0">
                          <a:effectLst/>
                        </a:rPr>
                        <a:t>Social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Rige a partir de la fecha de su publicación.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Sector </a:t>
                      </a:r>
                      <a:r>
                        <a:rPr lang="es-CO" sz="900" u="none" strike="noStrike" dirty="0" smtClean="0">
                          <a:effectLst/>
                        </a:rPr>
                        <a:t>público </a:t>
                      </a:r>
                      <a:r>
                        <a:rPr lang="es-CO" sz="900" u="none" strike="noStrike" dirty="0">
                          <a:effectLst/>
                        </a:rPr>
                        <a:t>y Privado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u="none" strike="noStrike" dirty="0">
                          <a:effectLst/>
                        </a:rPr>
                        <a:t>*Se adopta el protocolo de bioseguridad para la </a:t>
                      </a:r>
                      <a:r>
                        <a:rPr lang="es-CO" sz="900" u="none" strike="noStrike" dirty="0" smtClean="0">
                          <a:effectLst/>
                        </a:rPr>
                        <a:t>prevención </a:t>
                      </a:r>
                      <a:r>
                        <a:rPr lang="es-CO" sz="900" u="none" strike="noStrike" dirty="0">
                          <a:effectLst/>
                        </a:rPr>
                        <a:t>del Coronavirus COVID-19, en las actividades de mantenimiento y </a:t>
                      </a:r>
                      <a:r>
                        <a:rPr lang="es-CO" sz="900" u="none" strike="noStrike" dirty="0" smtClean="0">
                          <a:effectLst/>
                        </a:rPr>
                        <a:t>reparación </a:t>
                      </a:r>
                      <a:r>
                        <a:rPr lang="es-CO" sz="900" u="none" strike="noStrike" dirty="0">
                          <a:effectLst/>
                        </a:rPr>
                        <a:t>de </a:t>
                      </a:r>
                      <a:r>
                        <a:rPr lang="es-CO" sz="900" u="none" strike="noStrike" dirty="0" smtClean="0">
                          <a:effectLst/>
                        </a:rPr>
                        <a:t>vehículos </a:t>
                      </a:r>
                      <a:r>
                        <a:rPr lang="es-CO" sz="900" u="none" strike="noStrike" dirty="0">
                          <a:effectLst/>
                        </a:rPr>
                        <a:t>automotores y motocicletas, piezas y accesorios.                                                                                                                                                                   *este protocolo es complementario al adoptado mediante </a:t>
                      </a:r>
                      <a:r>
                        <a:rPr lang="es-CO" sz="900" u="none" strike="noStrike" dirty="0" smtClean="0">
                          <a:effectLst/>
                        </a:rPr>
                        <a:t>Resolución </a:t>
                      </a:r>
                      <a:r>
                        <a:rPr lang="es-CO" sz="900" u="none" strike="noStrike" dirty="0">
                          <a:effectLst/>
                        </a:rPr>
                        <a:t>666 del 24 de abril de 2020.                                 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4" marR="6334" marT="633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82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234315"/>
              </p:ext>
            </p:extLst>
          </p:nvPr>
        </p:nvGraphicFramePr>
        <p:xfrm>
          <a:off x="682417" y="1466850"/>
          <a:ext cx="8092268" cy="49360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533"/>
                <a:gridCol w="733425"/>
                <a:gridCol w="835037"/>
                <a:gridCol w="822175"/>
                <a:gridCol w="1081127"/>
                <a:gridCol w="3797971"/>
              </a:tblGrid>
              <a:tr h="114796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Resolución 047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14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DIAN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Rige a partir de la fecha de su publicación.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Personas Naturales y </a:t>
                      </a:r>
                      <a:r>
                        <a:rPr lang="es-CO" sz="1000" u="none" strike="noStrike" dirty="0" smtClean="0">
                          <a:effectLst/>
                        </a:rPr>
                        <a:t>Jurídicas.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*Se Prescribe para la presentación de la </a:t>
                      </a:r>
                      <a:r>
                        <a:rPr lang="es-CO" sz="1000" u="none" strike="noStrike" dirty="0" smtClean="0">
                          <a:effectLst/>
                        </a:rPr>
                        <a:t>                                                              "</a:t>
                      </a:r>
                      <a:r>
                        <a:rPr lang="es-CO" sz="1000" u="none" strike="noStrike" dirty="0">
                          <a:effectLst/>
                        </a:rPr>
                        <a:t>Declaración de Retención en la Fuente" del año gravable 2020 y siguientes, el formulario No.350, junto con sus anexos.                                         </a:t>
                      </a:r>
                      <a:r>
                        <a:rPr lang="es-CO" sz="1000" u="none" strike="noStrike" dirty="0" smtClean="0">
                          <a:effectLst/>
                        </a:rPr>
                        <a:t>                                                                                   </a:t>
                      </a:r>
                      <a:r>
                        <a:rPr lang="es-CO" sz="1000" u="none" strike="noStrike" dirty="0">
                          <a:effectLst/>
                        </a:rPr>
                        <a:t>*Los agentes retenedores, deberán presentar la declaración a través de los servicios </a:t>
                      </a:r>
                      <a:r>
                        <a:rPr lang="es-CO" sz="1000" u="none" strike="noStrike" dirty="0" smtClean="0">
                          <a:effectLst/>
                        </a:rPr>
                        <a:t>informáticos, </a:t>
                      </a:r>
                      <a:r>
                        <a:rPr lang="es-CO" sz="1000" u="none" strike="noStrike" dirty="0">
                          <a:effectLst/>
                        </a:rPr>
                        <a:t>utilizando el instrumento de Firma </a:t>
                      </a:r>
                      <a:r>
                        <a:rPr lang="es-CO" sz="1000" u="none" strike="noStrike" dirty="0" smtClean="0">
                          <a:effectLst/>
                        </a:rPr>
                        <a:t>Electrónica </a:t>
                      </a:r>
                      <a:r>
                        <a:rPr lang="es-CO" sz="1000" u="none" strike="noStrike" dirty="0">
                          <a:effectLst/>
                        </a:rPr>
                        <a:t>(FE).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</a:tr>
              <a:tr h="13995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Resolución 797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20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Ministerio de Salud y </a:t>
                      </a:r>
                      <a:r>
                        <a:rPr lang="es-CO" sz="1000" u="none" strike="noStrike" dirty="0" smtClean="0">
                          <a:effectLst/>
                        </a:rPr>
                        <a:t>Protección </a:t>
                      </a:r>
                      <a:r>
                        <a:rPr lang="es-CO" sz="1000" u="none" strike="noStrike" dirty="0">
                          <a:effectLst/>
                        </a:rPr>
                        <a:t>Social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Rige a partir de la fecha de su </a:t>
                      </a:r>
                      <a:r>
                        <a:rPr lang="es-CO" sz="1000" u="none" strike="noStrike" dirty="0" smtClean="0">
                          <a:effectLst/>
                        </a:rPr>
                        <a:t>publicación. </a:t>
                      </a:r>
                      <a:r>
                        <a:rPr lang="es-CO" sz="1000" u="none" strike="noStrike" dirty="0">
                          <a:effectLst/>
                        </a:rPr>
                        <a:t>(21 de mayo de 2020)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Sector Minero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*Se adopta el protocolo de bioseguridad para el manejo y control del riesgo de la enfermedad COVID-19 en el sector de Minas y Energía.                                                                                                           *Este protocolo es complementario al adoptado mediante Resolución No. 666 del 24 de abril de 2020.                                                                                                                                                                                *Vigencia del cumplimiento de este protocolo esta a cargo de a secretaría o entidad municipal o distrital que corresponda a esta actividad </a:t>
                      </a:r>
                      <a:r>
                        <a:rPr lang="es-CO" sz="1000" u="none" strike="noStrike" dirty="0" smtClean="0">
                          <a:effectLst/>
                        </a:rPr>
                        <a:t>económica.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</a:tr>
              <a:tr h="146747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Resolución 096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25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U. A. E. Contaduría General de la Nación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Rige a partir de la fecha de su </a:t>
                      </a:r>
                      <a:r>
                        <a:rPr lang="es-CO" sz="1000" u="none" strike="noStrike" dirty="0" smtClean="0">
                          <a:effectLst/>
                        </a:rPr>
                        <a:t>publicación.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 Entidades Públicas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*Se prorroga la suspensión de términos desde las cero horas (00:00) del día 25 de mayo de 2020, hasta el 31 de mayo de 2020, en todas las actuaciones administrativas.                                                                                          </a:t>
                      </a:r>
                      <a:r>
                        <a:rPr lang="es-CO" sz="1000" u="none" strike="noStrike" dirty="0" smtClean="0">
                          <a:effectLst/>
                        </a:rPr>
                        <a:t>                  </a:t>
                      </a:r>
                      <a:r>
                        <a:rPr lang="es-CO" sz="1000" u="none" strike="noStrike" dirty="0">
                          <a:effectLst/>
                        </a:rPr>
                        <a:t>*Esta suspensión de términos no aplica a los procesos de contratación estatal.                        </a:t>
                      </a:r>
                      <a:endParaRPr lang="es-CO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s-CO" sz="1000" u="none" strike="noStrike" dirty="0" smtClean="0">
                          <a:effectLst/>
                        </a:rPr>
                        <a:t>*</a:t>
                      </a:r>
                      <a:r>
                        <a:rPr lang="es-CO" sz="1000" u="none" strike="noStrike" dirty="0">
                          <a:effectLst/>
                        </a:rPr>
                        <a:t>Siguen suspendidos los </a:t>
                      </a:r>
                      <a:r>
                        <a:rPr lang="es-CO" sz="1000" u="none" strike="noStrike" dirty="0" smtClean="0">
                          <a:effectLst/>
                        </a:rPr>
                        <a:t>términos </a:t>
                      </a:r>
                      <a:r>
                        <a:rPr lang="es-CO" sz="1000" u="none" strike="noStrike" dirty="0">
                          <a:effectLst/>
                        </a:rPr>
                        <a:t>de caducidad y prescripción.                                                              *La </a:t>
                      </a:r>
                      <a:r>
                        <a:rPr lang="es-CO" sz="1000" u="none" strike="noStrike" dirty="0" smtClean="0">
                          <a:effectLst/>
                        </a:rPr>
                        <a:t>atención </a:t>
                      </a:r>
                      <a:r>
                        <a:rPr lang="es-CO" sz="1000" u="none" strike="noStrike" dirty="0">
                          <a:effectLst/>
                        </a:rPr>
                        <a:t>al público y recepción de PQRSD se realizarán por canales virtuales.                      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</a:tr>
              <a:tr h="921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Resolución 844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26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Ministerio de Salud y Protecciòn Social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Rige a partir de la fecha de su publicaciòn.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Todas las personas habitantes en el territorio Colombiano.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*Se prorroga la Emergencia Sanitaria en todo el territorio nacional hasta el 31 de agosto de 2020.                                                                                                                                                                        *Deroga la Resolución 453 de 18 de marzo de 2020.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3" marR="6313" marT="6313" marB="0" anchor="ctr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82417" y="376428"/>
          <a:ext cx="8092268" cy="1090422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838584"/>
                <a:gridCol w="717374"/>
                <a:gridCol w="828675"/>
                <a:gridCol w="819150"/>
                <a:gridCol w="1085850"/>
                <a:gridCol w="3802635"/>
              </a:tblGrid>
              <a:tr h="34482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 smtClean="0"/>
                        <a:t>BOLETÍN JURÍDICO – JUNIO 2020</a:t>
                      </a:r>
                      <a:endParaRPr lang="es-ES" sz="15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48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500" b="1" i="0" u="none" strike="noStrike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DECRETOS  EMITIDOS</a:t>
                      </a:r>
                      <a:r>
                        <a:rPr lang="es-CO" sz="1500" b="1" i="0" u="none" strike="noStrike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 EMERGENCIA  SANITARIA  COVID-19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0756">
                <a:tc>
                  <a:txBody>
                    <a:bodyPr/>
                    <a:lstStyle/>
                    <a:p>
                      <a:endParaRPr lang="es-ES" sz="1100" b="1" dirty="0"/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/>
                        <a:t>FECHA DE EXPEDICIÓN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/>
                        <a:t>QUIEN LO EXPIDE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/>
                        <a:t>VIGENCIA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/>
                        <a:t> A QUIEN APLICA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/>
                        <a:t>MEDIDA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4970" marR="4970" marT="497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509951"/>
              </p:ext>
            </p:extLst>
          </p:nvPr>
        </p:nvGraphicFramePr>
        <p:xfrm>
          <a:off x="645696" y="428625"/>
          <a:ext cx="8025062" cy="60965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86245"/>
                <a:gridCol w="680817"/>
                <a:gridCol w="854242"/>
                <a:gridCol w="938463"/>
                <a:gridCol w="1230041"/>
                <a:gridCol w="3835254"/>
              </a:tblGrid>
              <a:tr h="2535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BOLETÍN JURÍDICO - </a:t>
                      </a:r>
                      <a:r>
                        <a:rPr lang="es-CO" sz="1000" u="none" strike="noStrike" dirty="0" smtClean="0">
                          <a:effectLst/>
                        </a:rPr>
                        <a:t>JUNIO </a:t>
                      </a:r>
                      <a:r>
                        <a:rPr lang="es-CO" sz="1000" u="none" strike="noStrike" dirty="0">
                          <a:effectLst/>
                        </a:rPr>
                        <a:t>2020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0368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CIRCULARES EMITIDAS - EMERGENCIA  SANITARIA  COVID-19</a:t>
                      </a:r>
                      <a:br>
                        <a:rPr lang="pt-BR" sz="1000" u="none" strike="noStrike" dirty="0">
                          <a:effectLst/>
                        </a:rPr>
                      </a:b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526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NORMA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FECHA DE EXPEDICIÓN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QUIEN LO EXPIDE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VIGENCIA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 A QUIEN APLICA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MEDIDA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</a:tr>
              <a:tr h="97990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Circular Conjunta 100-008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03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Vicepresidencia de la República, DAFP y Agencia Nacional de Contratación Pública.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Mientras dure el estado de emergencia derivado del COVID-19.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Representantes Legales de las Entidades y organismos que conforman la administración pública en el nivel y descentralizado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*Recomendaciones de transparencia necesarias para la ejecución de recursos y contratación. *la contratación por medio de la urgencia manifiesta no significa incumplimiento de la ley, y por lo tanto, se deben adquirir bienes y servicios dentro de los precios del mercado.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</a:tr>
              <a:tr h="202148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Circular Externa 100-009 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07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Ministro de Trabajo, de Salud y Protección Social y Director DAFP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Hasta la vigencia de la </a:t>
                      </a:r>
                      <a:r>
                        <a:rPr lang="es-CO" sz="1000" u="none" strike="noStrike" dirty="0" smtClean="0">
                          <a:effectLst/>
                        </a:rPr>
                        <a:t>Emergencia </a:t>
                      </a:r>
                      <a:r>
                        <a:rPr lang="es-CO" sz="1000" u="none" strike="noStrike" dirty="0">
                          <a:effectLst/>
                        </a:rPr>
                        <a:t>Sanitaria (30 de mayo de 2020).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Organismos y Entidades del Sector Público, </a:t>
                      </a:r>
                      <a:r>
                        <a:rPr lang="es-CO" sz="1000" u="none" strike="noStrike" dirty="0" smtClean="0">
                          <a:effectLst/>
                        </a:rPr>
                        <a:t>Servidores </a:t>
                      </a:r>
                      <a:r>
                        <a:rPr lang="es-CO" sz="1000" u="none" strike="noStrike" dirty="0">
                          <a:effectLst/>
                        </a:rPr>
                        <a:t>Públicos, Contratistas del Estado.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*Priorizar la modalidad de Trabajo en casa, mediante el uso de las </a:t>
                      </a:r>
                      <a:r>
                        <a:rPr lang="es-CO" sz="1000" u="none" strike="noStrike" dirty="0" smtClean="0">
                          <a:effectLst/>
                        </a:rPr>
                        <a:t>tecnologías </a:t>
                      </a:r>
                      <a:r>
                        <a:rPr lang="es-CO" sz="1000" u="none" strike="noStrike" dirty="0">
                          <a:effectLst/>
                        </a:rPr>
                        <a:t>y las comunicaciones, y se recomienda extender esta modalidad aún superado el periodo de aislamiento preventivo obligatorio a personas que manifiesten tener </a:t>
                      </a:r>
                      <a:r>
                        <a:rPr lang="es-CO" sz="1000" u="none" strike="noStrike" dirty="0" smtClean="0">
                          <a:effectLst/>
                        </a:rPr>
                        <a:t>patologías </a:t>
                      </a:r>
                      <a:r>
                        <a:rPr lang="es-CO" sz="1000" u="none" strike="noStrike" dirty="0">
                          <a:effectLst/>
                        </a:rPr>
                        <a:t>de base, mujeres en estado de embarazo, personas mayores de 60 años.                                                                                                                                                                                     *Establecer instrumentos de seguimiento a las actividades desarrolladas mediante el trabajo en casa.                                                                                                                                                                                     *definir y proveer los elementos de protección personal cuando se asista excepcionalmente a las instalaciones.                                                                                                                                                                            *darle prioridad a las reuniones y eventos virtuales.                                                                                                                         *incentivar el uso medios de transporte individuales.                                                                                                                    *Definir un sistema propio de monitoreo y manejo de situaciones de riego de contagio por COVID-19.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</a:tr>
              <a:tr h="179298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Circular Externa 001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13 de mayo de 2020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Contador General de la Nación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Mientras dure el estado de emergencia derivado del COVID-19.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Representantes legales, contadores y jefes de las oficinas de control interno o quien haga sus veces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*Solicita a los representantes legales y contadores de las entidades del sector público a dar estricta observancia a los lineamientos establecidos en el Régimen de Contabilidad Pública a efecto de una correcta contabilización de los hechos económicos, que se generen producto de los decretos expedidos en razón de los Estados de Emergencia Económica, Social y Ecológica y que por su naturaleza tienen impacto en las cuentas públicas.                                          </a:t>
                      </a:r>
                      <a:r>
                        <a:rPr lang="es-CO" sz="1000" u="none" strike="noStrike" dirty="0" smtClean="0">
                          <a:effectLst/>
                        </a:rPr>
                        <a:t>                         </a:t>
                      </a:r>
                      <a:r>
                        <a:rPr lang="es-CO" sz="1000" u="none" strike="noStrike" dirty="0">
                          <a:effectLst/>
                        </a:rPr>
                        <a:t>*Entidades publicas deberán presentar un formulario adicional (COVID-19) en la categoría “Información Contable Pública Convergencia”.                                                                                                                                                                                          *A partir del segundo trimestre del presente año, las entidades públicas </a:t>
                      </a:r>
                      <a:r>
                        <a:rPr lang="es-CO" sz="1000" u="none" strike="noStrike" dirty="0" smtClean="0">
                          <a:effectLst/>
                        </a:rPr>
                        <a:t>emitirán </a:t>
                      </a:r>
                      <a:r>
                        <a:rPr lang="es-CO" sz="1000" u="none" strike="noStrike" dirty="0">
                          <a:effectLst/>
                        </a:rPr>
                        <a:t>el reporte correspondiente a nivel de subcuentas.                                                                                                                                                                                                           *Jefes de Control Interno de cada Entidad evaluaran permanentemente el cumplimiento de la normas contables.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5" marR="5365" marT="536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4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304966"/>
              </p:ext>
            </p:extLst>
          </p:nvPr>
        </p:nvGraphicFramePr>
        <p:xfrm>
          <a:off x="713371" y="581027"/>
          <a:ext cx="7856623" cy="574481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48843"/>
                <a:gridCol w="620631"/>
                <a:gridCol w="754631"/>
                <a:gridCol w="1007854"/>
                <a:gridCol w="1130969"/>
                <a:gridCol w="3693695"/>
              </a:tblGrid>
              <a:tr h="41848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BOLETÍN JURÍDICO - </a:t>
                      </a:r>
                      <a:r>
                        <a:rPr lang="es-CO" sz="1100" b="1" u="none" strike="noStrike" dirty="0" smtClean="0">
                          <a:effectLst/>
                        </a:rPr>
                        <a:t>JUNIO </a:t>
                      </a:r>
                      <a:r>
                        <a:rPr lang="es-CO" sz="1100" b="1" u="none" strike="noStrike" dirty="0">
                          <a:effectLst/>
                        </a:rPr>
                        <a:t>2020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829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ACUERDOS EMITIDOS - EMERGENCIA  SANITARIA  COVID-19</a:t>
                      </a:r>
                      <a:br>
                        <a:rPr lang="es-CO" sz="1100" b="1" u="none" strike="noStrike" dirty="0">
                          <a:effectLst/>
                        </a:rPr>
                      </a:b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371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NORMA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FECHA DE EXPEDICIÓN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QUIEN LO EXPIDE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VIGENCIA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 A QUIEN APLICA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MEDIDA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</a:tr>
              <a:tr h="108919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Acuerdo PCSJA20-11549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07 de mayo de 2020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Consejo Superior de la Judicatura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Desde el 11 hasta el 24 de mayo de 2020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Servidores Judiciales, Abogados y usuarios de la Rama Juducial.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*Prorrogar la suspensión de los términos judiciales en el territorio Nacional hasta el 24 de mayo de 2020.                                                                                     </a:t>
                      </a:r>
                      <a:r>
                        <a:rPr lang="es-CO" sz="1100" u="none" strike="noStrike" dirty="0" smtClean="0">
                          <a:effectLst/>
                        </a:rPr>
                        <a:t>*Exceptuándose </a:t>
                      </a:r>
                      <a:r>
                        <a:rPr lang="es-CO" sz="1100" u="none" strike="noStrike" dirty="0">
                          <a:effectLst/>
                        </a:rPr>
                        <a:t>la Acción de tutela y habeas corpus, se recepcionarán mediante correo </a:t>
                      </a:r>
                      <a:r>
                        <a:rPr lang="es-CO" sz="1100" u="none" strike="noStrike" dirty="0" smtClean="0">
                          <a:effectLst/>
                        </a:rPr>
                        <a:t>electrónico.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</a:tr>
              <a:tr h="10051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Acuerdo PCSJA20-11556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22 de mayo de 2020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Consejo Superior de la Judicatura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A partir de la fecha de publicación en la Gaceta de la Judicatura.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Servidores Judiciales, Abogados y usuarios de la Rama Juducial.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*Se prorroga la suspensión de términos judiciales en el territorio nacional, desde el 25 de mayo hasta el 08 de junio de 2020.                   </a:t>
                      </a:r>
                      <a:r>
                        <a:rPr lang="es-CO" sz="1100" u="none" strike="noStrike" dirty="0" smtClean="0">
                          <a:effectLst/>
                        </a:rPr>
                        <a:t>             *Exceptuándose </a:t>
                      </a:r>
                      <a:r>
                        <a:rPr lang="es-CO" sz="1100" u="none" strike="noStrike" dirty="0">
                          <a:effectLst/>
                        </a:rPr>
                        <a:t>la Acción de tutela y habeas corpus, se </a:t>
                      </a:r>
                      <a:r>
                        <a:rPr lang="es-CO" sz="1100" u="none" strike="noStrike" dirty="0" smtClean="0">
                          <a:effectLst/>
                        </a:rPr>
                        <a:t>recepcionarán </a:t>
                      </a:r>
                      <a:r>
                        <a:rPr lang="es-CO" sz="1100" u="none" strike="noStrike" dirty="0">
                          <a:effectLst/>
                        </a:rPr>
                        <a:t>mediante correo </a:t>
                      </a:r>
                      <a:r>
                        <a:rPr lang="es-CO" sz="1100" u="none" strike="noStrike" dirty="0" smtClean="0">
                          <a:effectLst/>
                        </a:rPr>
                        <a:t>electrónico.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</a:tr>
              <a:tr h="46371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DIRECTIVAS - EMITIDAS EN LA EMERGENCIA SANITARIA -  COVID-19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5241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NORMA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FECHA DE EXPEDICIÓN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QUIEN LO EXPIDE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VIGENCIA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 A QUIEN APLICA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effectLst/>
                        </a:rPr>
                        <a:t>MEDIDA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</a:tr>
              <a:tr h="140384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Directiva Presidencial No.03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22 de mayo de 2020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Presidente de la República de Colombia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Mientras dure el estado de emergencia derivado del COVID-19.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Organismos y entidades de la rama ejecutiva del orden nacional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*Aislamiento Preventivo Obligatorio Inteligente y Productivo.                                                                                     *Priorizar e implementar el trabajo en casa del 80% de servidores públicos y contratistas de prestación de servicios y apoyo a la gestión.                                                                                                                                                *Adoptar horarios flexibles para quienes cumplan funciones presenciales.                                                           *Dar cumplimiento estricto a los protocolos de bioseguridad.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4" marR="7084" marT="708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6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5295</TotalTime>
  <Words>2960</Words>
  <Application>Microsoft Office PowerPoint</Application>
  <PresentationFormat>Presentación en pantalla (4:3)</PresentationFormat>
  <Paragraphs>214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Trebuchet MS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Felipe Maya</dc:creator>
  <cp:lastModifiedBy>Alejandra María Mosquera Morales</cp:lastModifiedBy>
  <cp:revision>308</cp:revision>
  <dcterms:created xsi:type="dcterms:W3CDTF">2018-06-07T12:55:37Z</dcterms:created>
  <dcterms:modified xsi:type="dcterms:W3CDTF">2020-06-05T14:18:00Z</dcterms:modified>
</cp:coreProperties>
</file>