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9" r:id="rId3"/>
    <p:sldId id="258" r:id="rId4"/>
    <p:sldId id="260" r:id="rId5"/>
    <p:sldId id="261"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2639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43" autoAdjust="0"/>
    <p:restoredTop sz="94631"/>
  </p:normalViewPr>
  <p:slideViewPr>
    <p:cSldViewPr snapToGrid="0" snapToObjects="1">
      <p:cViewPr varScale="1">
        <p:scale>
          <a:sx n="97" d="100"/>
          <a:sy n="97" d="100"/>
        </p:scale>
        <p:origin x="-114" y="-26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_tradnl"/>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180BC-4EFC-2149-B612-5A6AF9F19CC4}" type="datetimeFigureOut">
              <a:rPr lang="es-ES_tradnl" smtClean="0"/>
              <a:pPr/>
              <a:t>07/02/2020</a:t>
            </a:fld>
            <a:endParaRPr lang="es-ES_tradnl"/>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ES_tradnl"/>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ES_tradnl"/>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9F02E42-9E40-5E4F-859F-586EDF0E36E0}" type="slidenum">
              <a:rPr lang="es-ES_tradnl" smtClean="0"/>
              <a:pPr/>
              <a:t>‹Nº›</a:t>
            </a:fld>
            <a:endParaRPr lang="es-ES_tradnl"/>
          </a:p>
        </p:txBody>
      </p:sp>
    </p:spTree>
    <p:extLst>
      <p:ext uri="{BB962C8B-B14F-4D97-AF65-F5344CB8AC3E}">
        <p14:creationId xmlns="" xmlns:p14="http://schemas.microsoft.com/office/powerpoint/2010/main" val="1680621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176141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210866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402057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425850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390361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344247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118238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349048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135849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4167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07/02/2020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425682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253E4-59E2-1249-8962-604E851EF452}" type="datetimeFigureOut">
              <a:rPr lang="es-ES_tradnl" smtClean="0"/>
              <a:pPr/>
              <a:t>07/02/2020</a:t>
            </a:fld>
            <a:endParaRPr lang="es-ES_trad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F96C6-7192-A04B-AAD4-AC5F4B1DD0E9}" type="slidenum">
              <a:rPr lang="es-ES_tradnl" smtClean="0"/>
              <a:pPr/>
              <a:t>‹Nº›</a:t>
            </a:fld>
            <a:endParaRPr lang="es-ES_tradnl"/>
          </a:p>
        </p:txBody>
      </p:sp>
    </p:spTree>
    <p:extLst>
      <p:ext uri="{BB962C8B-B14F-4D97-AF65-F5344CB8AC3E}">
        <p14:creationId xmlns="" xmlns:p14="http://schemas.microsoft.com/office/powerpoint/2010/main" val="2006346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964080" y="1956524"/>
            <a:ext cx="6094938" cy="707886"/>
          </a:xfrm>
          <a:prstGeom prst="rect">
            <a:avLst/>
          </a:prstGeom>
          <a:noFill/>
        </p:spPr>
        <p:txBody>
          <a:bodyPr wrap="none" rtlCol="0">
            <a:spAutoFit/>
          </a:bodyPr>
          <a:lstStyle/>
          <a:p>
            <a:r>
              <a:rPr lang="es-CO" sz="40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4000" b="1" dirty="0">
              <a:effectLst>
                <a:outerShdw blurRad="38100" dist="38100" dir="2700000" algn="tl">
                  <a:srgbClr val="000000">
                    <a:alpha val="43137"/>
                  </a:srgbClr>
                </a:outerShdw>
              </a:effectLst>
              <a:latin typeface="Arial Narrow" panose="020B0606020202030204" pitchFamily="34" charset="0"/>
            </a:endParaRPr>
          </a:p>
        </p:txBody>
      </p:sp>
      <p:sp>
        <p:nvSpPr>
          <p:cNvPr id="3" name="CuadroTexto 2"/>
          <p:cNvSpPr txBox="1"/>
          <p:nvPr/>
        </p:nvSpPr>
        <p:spPr>
          <a:xfrm>
            <a:off x="3814295" y="2664410"/>
            <a:ext cx="2092624" cy="400110"/>
          </a:xfrm>
          <a:prstGeom prst="rect">
            <a:avLst/>
          </a:prstGeom>
          <a:noFill/>
        </p:spPr>
        <p:txBody>
          <a:bodyPr wrap="none" rtlCol="0">
            <a:spAutoFit/>
          </a:bodyPr>
          <a:lstStyle/>
          <a:p>
            <a:r>
              <a:rPr lang="es-CO" sz="2000" b="1" dirty="0" smtClean="0">
                <a:effectLst>
                  <a:outerShdw blurRad="38100" dist="38100" dir="2700000" algn="tl">
                    <a:srgbClr val="000000">
                      <a:alpha val="43137"/>
                    </a:srgbClr>
                  </a:outerShdw>
                </a:effectLst>
                <a:latin typeface="Arial Narrow" panose="020B0606020202030204" pitchFamily="34" charset="0"/>
              </a:rPr>
              <a:t>OFICINA JURÍDICA</a:t>
            </a:r>
            <a:endParaRPr lang="es-ES" sz="2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 xmlns:p14="http://schemas.microsoft.com/office/powerpoint/2010/main" val="791289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2400" b="1" dirty="0" smtClean="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07395" y="846306"/>
          <a:ext cx="7704307" cy="521208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799618"/>
                <a:gridCol w="5904689"/>
              </a:tblGrid>
              <a:tr h="184433">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29 DE FEBRERO</a:t>
                      </a:r>
                      <a:r>
                        <a:rPr lang="es-CO" sz="1200" b="1" u="sng" dirty="0" smtClean="0">
                          <a:effectLst>
                            <a:outerShdw blurRad="38100" dist="38100" dir="2700000" algn="tl">
                              <a:srgbClr val="000000">
                                <a:alpha val="43137"/>
                              </a:srgbClr>
                            </a:outerShdw>
                          </a:effectLst>
                          <a:latin typeface="Arial Narrow" panose="020B0606020202030204" pitchFamily="34" charset="0"/>
                        </a:rPr>
                        <a:t> </a:t>
                      </a:r>
                      <a:r>
                        <a:rPr lang="es-CO" sz="1200" b="1" u="sng" baseline="0" dirty="0" smtClean="0">
                          <a:effectLst>
                            <a:outerShdw blurRad="38100" dist="38100" dir="2700000" algn="tl">
                              <a:srgbClr val="000000">
                                <a:alpha val="43137"/>
                              </a:srgbClr>
                            </a:outerShdw>
                          </a:effectLst>
                        </a:rPr>
                        <a:t>DE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301000">
                <a:tc>
                  <a:txBody>
                    <a:bodyPr/>
                    <a:lstStyle/>
                    <a:p>
                      <a:pPr algn="just"/>
                      <a:r>
                        <a:rPr lang="es-CO" sz="1200" b="1" u="none" dirty="0" smtClean="0">
                          <a:latin typeface="Arial Narrow" pitchFamily="34" charset="0"/>
                        </a:rPr>
                        <a:t>LOS SUBCONTRATISTAS NO HACEN PARTE DEL LITISCONSORCIO NECESARIO EN LAS CONTROVERSIAS CONTRACTUALES </a:t>
                      </a:r>
                    </a:p>
                    <a:p>
                      <a:pPr algn="just"/>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Consejo de Estado Sección Tercera, Sentencia 25000233600020140135301 (58329), Oct. 25/19.</a:t>
                      </a:r>
                      <a:endParaRPr lang="es-CO" sz="1200" b="0" dirty="0" smtClean="0">
                        <a:solidFill>
                          <a:schemeClr val="tx1"/>
                        </a:solidFill>
                        <a:latin typeface="Arial Narrow"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latin typeface="Arial Narrow" pitchFamily="34" charset="0"/>
                        </a:rPr>
                        <a:t>DE</a:t>
                      </a:r>
                      <a:r>
                        <a:rPr lang="es-CO" sz="1200" b="1" u="sng" baseline="0" dirty="0" smtClean="0">
                          <a:latin typeface="Arial Narrow" pitchFamily="34" charset="0"/>
                        </a:rPr>
                        <a:t> INTERES DE LA OFICINA JURIDICA</a:t>
                      </a:r>
                      <a:endParaRPr lang="es-CO" sz="400" b="0" u="sng" dirty="0" smtClean="0">
                        <a:latin typeface="Arial Narrow" pitchFamily="34" charset="0"/>
                      </a:endParaRPr>
                    </a:p>
                    <a:p>
                      <a:pPr algn="just"/>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El litisconsorcio necesario tiene lugar cuando existen uno o varios sujetos con un vínculo inescindible con el derecho sustancial debatido en el proceso y, por lo tanto, si no comparecen resulta imposible proferir decisión de fondo.</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Respecto del medio de control de controversias contractuales, estableció que no es necesario vincular a subcontratistas en procesos en los que se pretenda resolver diferencias,</a:t>
                      </a:r>
                      <a:r>
                        <a:rPr lang="es-CO" sz="1200" baseline="0" dirty="0" smtClean="0">
                          <a:latin typeface="Arial Narrow" pitchFamily="34" charset="0"/>
                        </a:rPr>
                        <a:t> las pruebas de los subcontratos o las declaraciones de los subcontratistas pueden resultar útiles para efectos de solucionar el conflicto.</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aseline="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aseline="0" dirty="0" smtClean="0">
                          <a:latin typeface="Arial Narrow" pitchFamily="34" charset="0"/>
                        </a:rPr>
                        <a:t>La subcontratación no implica la violación de los principios de transparencia y de selección objetiva que rigen la contratación pública y, en consecuencia, no son una causal de nulidad absoluta, al momento de efectuar la liquidación del contrato estatal, no está obligada a tener en cuenta el valor de los subcontratos, pues no hizo parte de estos</a:t>
                      </a:r>
                    </a:p>
                  </a:txBody>
                  <a:tcPr/>
                </a:tc>
              </a:tr>
              <a:tr h="12638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PERIODO DE LACTANCIA TIENE APLICACIÓN DURANTE LOS PRIMEROS SEIS MESES DE VIDA DEL MENOR</a:t>
                      </a: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Consejo de Estado, Sección Segunda, Sentencia 66001233300020140025401 (12492017), Oct. 31/19.</a:t>
                      </a:r>
                      <a:endParaRPr lang="pt-BR" sz="1200" b="0" u="none" dirty="0" smtClean="0">
                        <a:solidFill>
                          <a:schemeClr val="tx1"/>
                        </a:solidFill>
                        <a:latin typeface="Arial Narrow"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latin typeface="Arial Narrow" pitchFamily="34" charset="0"/>
                        </a:rPr>
                        <a:t>DE</a:t>
                      </a:r>
                      <a:r>
                        <a:rPr lang="es-CO" sz="1200" b="1" u="sng" baseline="0" dirty="0" smtClean="0">
                          <a:latin typeface="Arial Narrow" pitchFamily="34" charset="0"/>
                        </a:rPr>
                        <a:t> INTERES DE LA SUBGERENCIA ADMINISTRATIVA  - DIVISIÓN DE PERSONAL</a:t>
                      </a:r>
                      <a:endParaRPr lang="es-CO" sz="1200" u="sng" dirty="0" smtClean="0">
                        <a:latin typeface="Arial Narrow" pitchFamily="34" charset="0"/>
                      </a:endParaRPr>
                    </a:p>
                    <a:p>
                      <a:pPr algn="just"/>
                      <a:endParaRPr lang="es-CO" sz="1200" dirty="0" smtClean="0">
                        <a:latin typeface="+mn-lt"/>
                      </a:endParaRPr>
                    </a:p>
                    <a:p>
                      <a:pPr algn="just"/>
                      <a:r>
                        <a:rPr lang="es-CO" sz="1200" b="0" i="0" kern="1200" dirty="0" smtClean="0">
                          <a:solidFill>
                            <a:schemeClr val="dk1"/>
                          </a:solidFill>
                          <a:latin typeface="Arial Narrow" pitchFamily="34" charset="0"/>
                          <a:ea typeface="+mn-ea"/>
                          <a:cs typeface="+mn-cs"/>
                        </a:rPr>
                        <a:t>El descanso remunerado durante la lactancia, la trabajadora que da a luz tiene derecho a dos descansos de 30 minutos cada uno dentro de la jornada laboral para amamantar a su hijo.</a:t>
                      </a:r>
                    </a:p>
                    <a:p>
                      <a:pPr algn="just"/>
                      <a:endParaRPr lang="es-CO" sz="1200" b="0" i="0" kern="1200" dirty="0" smtClean="0">
                        <a:solidFill>
                          <a:schemeClr val="dk1"/>
                        </a:solidFill>
                        <a:latin typeface="Arial Narrow" pitchFamily="34" charset="0"/>
                        <a:ea typeface="+mn-ea"/>
                        <a:cs typeface="+mn-cs"/>
                      </a:endParaRPr>
                    </a:p>
                    <a:p>
                      <a:pPr algn="just"/>
                      <a:r>
                        <a:rPr lang="es-CO" sz="1200" b="0" i="0" kern="1200" dirty="0" smtClean="0">
                          <a:solidFill>
                            <a:schemeClr val="dk1"/>
                          </a:solidFill>
                          <a:latin typeface="Arial Narrow" pitchFamily="34" charset="0"/>
                          <a:ea typeface="+mn-ea"/>
                          <a:cs typeface="+mn-cs"/>
                        </a:rPr>
                        <a:t>Este descanso remunerado, cuya vocación es ser disfrutado y/o utilizado por la madre lactante cuando el menor hijo necesita alimentarse en un periodo mínimo de leche materna, tiene aplicación durante los primeros seis meses de vida del menor. El empleador no puede negarlos y no procede ningún descuento salarial, esos primeros seis meses de vida del menor se deben computar con las 18 semanas que dura la licencia de maternidad, es decir, cuatro meses y medio, aproximadamente, quedando el tiempo restante para cuando la trabajadora regrese a sus labores.</a:t>
                      </a:r>
                    </a:p>
                  </a:txBody>
                  <a:tcPr/>
                </a:tc>
              </a:tr>
            </a:tbl>
          </a:graphicData>
        </a:graphic>
      </p:graphicFrame>
    </p:spTree>
    <p:extLst>
      <p:ext uri="{BB962C8B-B14F-4D97-AF65-F5344CB8AC3E}">
        <p14:creationId xmlns="" xmlns:p14="http://schemas.microsoft.com/office/powerpoint/2010/main" val="2795677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6793" y="894945"/>
          <a:ext cx="7476157" cy="448056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564577"/>
                <a:gridCol w="5911580"/>
              </a:tblGrid>
              <a:tr h="239597">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29 DE FEBRERO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031135">
                <a:tc>
                  <a:txBody>
                    <a:bodyPr/>
                    <a:lstStyle/>
                    <a:p>
                      <a:pPr algn="just"/>
                      <a:r>
                        <a:rPr lang="es-CO" sz="1200" b="1" u="none" dirty="0" smtClean="0">
                          <a:latin typeface="Arial Narrow" pitchFamily="34" charset="0"/>
                        </a:rPr>
                        <a:t>LA REPETICIÓN NO BASTA CON ACREDITAR EL PAGO DE LA INDEMNIZACIÓN </a:t>
                      </a: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Consejo de Estado Sección Tercera, Sentencia 13001233100020130004801 (51528), Oct. 3/19</a:t>
                      </a:r>
                    </a:p>
                  </a:txBody>
                  <a:tcPr/>
                </a:tc>
                <a:tc>
                  <a:txBody>
                    <a:bodyPr/>
                    <a:lstStyle/>
                    <a:p>
                      <a:pPr algn="just"/>
                      <a:r>
                        <a:rPr lang="es-CO" sz="1200" b="1" u="sng" dirty="0" smtClean="0">
                          <a:latin typeface="Arial Narrow" pitchFamily="34" charset="0"/>
                        </a:rPr>
                        <a:t>DE INTERES DE LA OFICINA JURIDICA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Para acreditar este requisito de </a:t>
                      </a:r>
                      <a:r>
                        <a:rPr lang="es-CO" sz="1200" b="0" dirty="0" err="1" smtClean="0">
                          <a:latin typeface="Arial Narrow" pitchFamily="34" charset="0"/>
                        </a:rPr>
                        <a:t>procedibilidad</a:t>
                      </a:r>
                      <a:r>
                        <a:rPr lang="es-CO" sz="1200" b="0" dirty="0" smtClean="0">
                          <a:latin typeface="Arial Narrow" pitchFamily="34" charset="0"/>
                        </a:rPr>
                        <a:t>, no basta con demostrar la consignación a favor de quien sufrió el daño antijurídico, pues es necesario allegar:</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 </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b="0" dirty="0" smtClean="0">
                          <a:latin typeface="Arial Narrow" pitchFamily="34" charset="0"/>
                        </a:rPr>
                        <a:t>Los documentos que reconocieron y ordenaron el pago.</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b="0" dirty="0" smtClean="0">
                          <a:latin typeface="Arial Narrow" pitchFamily="34" charset="0"/>
                        </a:rPr>
                        <a:t>La certificación del pago proferida por la entidad estatal.</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b="0" dirty="0" smtClean="0">
                          <a:latin typeface="Arial Narrow" pitchFamily="34" charset="0"/>
                        </a:rPr>
                        <a:t>La evidencia de que el beneficiario recibió a satisfacción el dinero acordado.</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De no acreditarse alguno de los tres elementos anteriormente expuestos se podrá desestimar la acción de repetición y, consigo, se produciría una afectación al patrimonio estatal</a:t>
                      </a:r>
                    </a:p>
                  </a:txBody>
                  <a:tcPr/>
                </a:tc>
              </a:tr>
              <a:tr h="165246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LAS ACREENCIAS LABORALES DEL TRABAJADOR QUE FALLECE</a:t>
                      </a: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err="1" smtClean="0">
                          <a:latin typeface="Arial Narrow" pitchFamily="34" charset="0"/>
                        </a:rPr>
                        <a:t>Superindustria</a:t>
                      </a:r>
                      <a:r>
                        <a:rPr lang="es-CO" sz="1200" b="0" u="none" dirty="0" smtClean="0">
                          <a:latin typeface="Arial Narrow" pitchFamily="34" charset="0"/>
                        </a:rPr>
                        <a:t> y Comercio, Sentencia 12616, Oct. 07/19.A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latin typeface="Arial Narrow" pitchFamily="34" charset="0"/>
                        </a:rPr>
                        <a:t>DE</a:t>
                      </a:r>
                      <a:r>
                        <a:rPr lang="es-CO" sz="1200" b="1" u="sng" baseline="0" dirty="0" smtClean="0">
                          <a:latin typeface="Arial Narrow" pitchFamily="34" charset="0"/>
                        </a:rPr>
                        <a:t> INTERES DE LA SUBGERENCIA ADMINISTRATIVA  - DIVISIÓN DE PERSONAL</a:t>
                      </a:r>
                      <a:endParaRPr lang="es-CO" sz="1200" u="sng"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El empleador deberá publicar mínimo dos veces un aviso en un medio de amplia circulación, indicando el nombre del fallecido y de las personas que se hubieren acreditado como beneficiarios, cuyo fin es permitir que cualquier otro que se crea con derecho se acerque a reclamar, los valores correspondientes a emolumentos laborales, salarios adeudados, prestaciones e indemnizaciones a que haya lugar se entregaran de acuerdo al orden </a:t>
                      </a:r>
                      <a:r>
                        <a:rPr lang="es-CO" sz="1200" b="0" dirty="0" err="1" smtClean="0">
                          <a:latin typeface="Arial Narrow" pitchFamily="34" charset="0"/>
                        </a:rPr>
                        <a:t>sucesoral</a:t>
                      </a:r>
                      <a:r>
                        <a:rPr lang="es-CO" sz="1200" b="0" dirty="0" smtClean="0">
                          <a:latin typeface="Arial Narrow" pitchFamily="34" charset="0"/>
                        </a:rPr>
                        <a:t> establecido, según lo previsto en el Código Civil.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baseline="0" dirty="0" smtClean="0">
                          <a:latin typeface="Arial Narrow" pitchFamily="34" charset="0"/>
                        </a:rPr>
                        <a:t>Cuando existen inconvenientes para la recepción de los valores adeudados por el empleador, los pagos correspondientes al trabajador se pueden realizar constituyendo un título judicial</a:t>
                      </a:r>
                    </a:p>
                  </a:txBody>
                  <a:tcPr/>
                </a:tc>
              </a:tr>
            </a:tbl>
          </a:graphicData>
        </a:graphic>
      </p:graphicFrame>
    </p:spTree>
    <p:extLst>
      <p:ext uri="{BB962C8B-B14F-4D97-AF65-F5344CB8AC3E}">
        <p14:creationId xmlns="" xmlns:p14="http://schemas.microsoft.com/office/powerpoint/2010/main" val="961785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9268" y="865762"/>
          <a:ext cx="7733621" cy="521208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581558"/>
                <a:gridCol w="6152063"/>
              </a:tblGrid>
              <a:tr h="19159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29 DE </a:t>
                      </a:r>
                      <a:r>
                        <a:rPr lang="es-CO" sz="1200" b="1" u="sng" baseline="0" dirty="0" smtClean="0">
                          <a:effectLst>
                            <a:outerShdw blurRad="38100" dist="38100" dir="2700000" algn="tl">
                              <a:srgbClr val="000000">
                                <a:alpha val="43137"/>
                              </a:srgbClr>
                            </a:outerShdw>
                          </a:effectLst>
                          <a:latin typeface="+mn-lt"/>
                        </a:rPr>
                        <a:t>FEBRERO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1852036">
                <a:tc>
                  <a:txBody>
                    <a:bodyPr/>
                    <a:lstStyle/>
                    <a:p>
                      <a:pPr algn="just"/>
                      <a:r>
                        <a:rPr lang="es-CO" sz="1200" b="1" dirty="0" smtClean="0">
                          <a:latin typeface="Arial Narrow" pitchFamily="34" charset="0"/>
                        </a:rPr>
                        <a:t>PRESCRIPCIÓN PARA LA ASEGURADORA EN CONTRATOS DE RESPONSABILIDAD CIVIL CORRE DESDE EL RECLAMO</a:t>
                      </a:r>
                    </a:p>
                    <a:p>
                      <a:pPr algn="just"/>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b="0" u="none" dirty="0" smtClean="0">
                          <a:latin typeface="Arial Narrow" pitchFamily="34" charset="0"/>
                        </a:rPr>
                        <a:t>Corte Suprema de </a:t>
                      </a:r>
                      <a:r>
                        <a:rPr lang="pt-BR" sz="1200" b="0" u="none" dirty="0" err="1" smtClean="0">
                          <a:latin typeface="Arial Narrow" pitchFamily="34" charset="0"/>
                        </a:rPr>
                        <a:t>Justicia</a:t>
                      </a:r>
                      <a:r>
                        <a:rPr lang="pt-BR" sz="1200" b="0" u="none" dirty="0" smtClean="0">
                          <a:latin typeface="Arial Narrow" pitchFamily="34" charset="0"/>
                        </a:rPr>
                        <a:t>, Sala Civil, Sentencia STC-139482019 (11001020300020190276400), 11/10/19. </a:t>
                      </a:r>
                      <a:endParaRPr lang="es-CO" sz="1200" b="0" u="none" dirty="0" smtClean="0">
                        <a:latin typeface="Arial Narrow"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latin typeface="Arial Narrow" pitchFamily="34" charset="0"/>
                        </a:rPr>
                        <a:t>DE</a:t>
                      </a:r>
                      <a:r>
                        <a:rPr lang="es-CO" sz="1200" b="1" u="sng" baseline="0" dirty="0" smtClean="0">
                          <a:latin typeface="Arial Narrow" pitchFamily="34" charset="0"/>
                        </a:rPr>
                        <a:t> INTERES GENERAL Y SUBGERENCIA ADMINISTRATIVA  - SERVICIOS GENERALES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a:t>
                      </a:r>
                      <a:r>
                        <a:rPr lang="es-CO" sz="1200" b="0" baseline="0" dirty="0" smtClean="0">
                          <a:latin typeface="Arial Narrow" pitchFamily="34" charset="0"/>
                        </a:rPr>
                        <a:t> </a:t>
                      </a:r>
                      <a:r>
                        <a:rPr lang="es-CO" sz="1200" b="0" dirty="0" smtClean="0">
                          <a:latin typeface="Arial Narrow" pitchFamily="34" charset="0"/>
                        </a:rPr>
                        <a:t>configuración del siniestro en el seguro de responsabilidad civil, prevé un cómputo especial del término prescriptivo de las acciones que puede desplegar el asegurado contra la aseguradora, tratándose de esta clase de seguros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En el seguro de responsabilidad se entenderá ocurrido el siniestro en el momento en que ocurra el hecho externo imputable al asegurado, fecha a partir de la cual correrá la prescripción respecto de la víctima, agrega que frente al asegurado ello ocurrirá desde cuando la víctima le formula la petición judicial o extrajudicial</a:t>
                      </a:r>
                      <a:r>
                        <a:rPr lang="es-CO" sz="1200" b="0" baseline="0" dirty="0" smtClean="0">
                          <a:latin typeface="Arial Narrow" pitchFamily="34" charset="0"/>
                        </a:rPr>
                        <a:t> no antes ni después de uno de tales acontecimientos.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ley no exige que el productor del menoscabo primero sea declarado responsable para que pueda repetir contra el asegurador, pues basta con que al menos se haya formulado una reclamación judicial o extrajudicial, ya que a partir de ese hito podrá dirigirse contra la aseguradora, en virtud del seguro.</a:t>
                      </a:r>
                    </a:p>
                  </a:txBody>
                  <a:tcPr/>
                </a:tc>
              </a:tr>
              <a:tr h="125948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SANCIONES POR IRREGULARIDADES EN LA CONTABILIDAD PROCEDEN SI HAY OBLIGACIÓN DE LLEVARLA</a:t>
                      </a:r>
                      <a:endParaRPr lang="pt-BR"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DIAN, Concepto 2459 (26045), Oct. 16/19.</a:t>
                      </a:r>
                      <a:endParaRPr lang="pt-BR" sz="1200" b="0" u="none" dirty="0" smtClean="0">
                        <a:solidFill>
                          <a:schemeClr val="tx1"/>
                        </a:solidFill>
                        <a:latin typeface="Arial Narrow" pitchFamily="34" charset="0"/>
                      </a:endParaRPr>
                    </a:p>
                  </a:txBody>
                  <a:tcPr/>
                </a:tc>
                <a:tc>
                  <a:txBody>
                    <a:bodyPr/>
                    <a:lstStyle/>
                    <a:p>
                      <a:pPr algn="just"/>
                      <a:r>
                        <a:rPr lang="es-CO" sz="1200" b="1" u="sng" dirty="0" smtClean="0">
                          <a:latin typeface="Arial Narrow" pitchFamily="34" charset="0"/>
                        </a:rPr>
                        <a:t>DE</a:t>
                      </a:r>
                      <a:r>
                        <a:rPr lang="es-CO" sz="1200" b="1" u="sng" baseline="0" dirty="0" smtClean="0">
                          <a:latin typeface="Arial Narrow" pitchFamily="34" charset="0"/>
                        </a:rPr>
                        <a:t> INTERES DE LA SUBGERENCIA FINANCIERA – DIVISIÓN CONTABILIDAD</a:t>
                      </a:r>
                      <a:endParaRPr lang="es-CO" sz="1200" b="1" u="none"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La obligación de llevar contabilidad está determinada de acuerdo con la ley y no con que un contribuyente sea sujeto pasivo o responsable de ciertos impuestos; en esa medida, existe irregularidad en la contabilidad y las consecuentes sanciones, en los términos de los artículos 654 y 655 del Estatuto Tributario, cuando hay obligación de llevar libros contables. </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En el evento de no llevar libros de contabilidad si hubiere obligación de llevarlos; no tener registrados los libros principales de contabilidad, si hubiere obligación de registrarlos, y no llevar libros de contabilidad en forma que se puedan verificar factores para bases de liquidación de impuestos o retenciones,</a:t>
                      </a:r>
                      <a:r>
                        <a:rPr lang="es-CO" sz="1200" baseline="0" dirty="0" smtClean="0">
                          <a:latin typeface="Arial Narrow" pitchFamily="34" charset="0"/>
                        </a:rPr>
                        <a:t> previamente se dará traslado del acta de visita a la persona o entidad a sancionar, quien tendrá el término de un mes para responder, la actividad de tipificación y aplicación de sanciones </a:t>
                      </a:r>
                      <a:r>
                        <a:rPr lang="es-CO" sz="1200" baseline="0" dirty="0" err="1" smtClean="0">
                          <a:latin typeface="Arial Narrow" pitchFamily="34" charset="0"/>
                        </a:rPr>
                        <a:t>sera</a:t>
                      </a:r>
                      <a:r>
                        <a:rPr lang="es-CO" sz="1200" baseline="0" dirty="0" smtClean="0">
                          <a:latin typeface="Arial Narrow" pitchFamily="34" charset="0"/>
                        </a:rPr>
                        <a:t> adelantada por el competente.</a:t>
                      </a:r>
                      <a:endParaRPr lang="es-CO" sz="1200" dirty="0" smtClean="0">
                        <a:latin typeface="Arial Narrow" pitchFamily="34" charset="0"/>
                      </a:endParaRPr>
                    </a:p>
                  </a:txBody>
                  <a:tcPr/>
                </a:tc>
              </a:tr>
            </a:tbl>
          </a:graphicData>
        </a:graphic>
      </p:graphicFrame>
    </p:spTree>
    <p:extLst>
      <p:ext uri="{BB962C8B-B14F-4D97-AF65-F5344CB8AC3E}">
        <p14:creationId xmlns="" xmlns:p14="http://schemas.microsoft.com/office/powerpoint/2010/main" val="1168089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5779" y="887731"/>
          <a:ext cx="7898297" cy="557784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672595"/>
                <a:gridCol w="6225702"/>
              </a:tblGrid>
              <a:tr h="260976">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29 DE </a:t>
                      </a:r>
                      <a:r>
                        <a:rPr lang="es-CO" sz="1200" b="1" u="sng" baseline="0" dirty="0" smtClean="0">
                          <a:effectLst>
                            <a:outerShdw blurRad="38100" dist="38100" dir="2700000" algn="tl">
                              <a:srgbClr val="000000">
                                <a:alpha val="43137"/>
                              </a:srgbClr>
                            </a:outerShdw>
                          </a:effectLst>
                          <a:latin typeface="+mn-lt"/>
                        </a:rPr>
                        <a:t>FEBRERO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52276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IMPORTANTES PRECISIONES SOBRE EL ACTA DE LIQUIDACIÓN UNILATERAL DEL CONTRATO</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CO" sz="1200" b="1" i="0" kern="1200" baseline="0" dirty="0" smtClean="0">
                        <a:solidFill>
                          <a:schemeClr val="tx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smtClean="0">
                          <a:solidFill>
                            <a:schemeClr val="tx1"/>
                          </a:solidFill>
                          <a:latin typeface="Arial Narrow" pitchFamily="34" charset="0"/>
                          <a:ea typeface="+mn-ea"/>
                          <a:cs typeface="+mn-cs"/>
                        </a:rPr>
                        <a:t>Consejo de Estado, Sección Tercera, Sentencia 25000233600020140063401 (60851), Oct. 25/19.</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latin typeface="Arial Narrow" pitchFamily="34" charset="0"/>
                        </a:rPr>
                        <a:t>DE</a:t>
                      </a:r>
                      <a:r>
                        <a:rPr lang="es-CO" sz="1200" b="1" u="sng" baseline="0" dirty="0" smtClean="0">
                          <a:latin typeface="Arial Narrow" pitchFamily="34" charset="0"/>
                        </a:rPr>
                        <a:t> INTERES DE LA OFICINA JURIDICA - GRUPO CONTRATOS</a:t>
                      </a:r>
                      <a:endParaRPr lang="es-CO" sz="400" b="0" u="sng"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El acta de liquidación unilateral contiene el balance final, es decir, las cifras de ejecución del contrato estatal, indicó que en caso de incumplimiento o desequilibrio económico al finalizar el negocio jurídico el contenido del acto constituye un soporte idóneo para la definición del monto que se pueden exigir recíprocamente las partes.</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La liquidación unilateral del contrato corresponde a la postura de la Administración acerca del valor de asuntos en los cuales existieron diferencias que impidieron un acuerdo bilateral en la materia, señaló que se está frente a una inepta demanda en caso de solicitar que se declare el incumplimiento, pero no se incluye la pretensión de nulidad del acta de liquidación.</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En consecuencia, en estos casos no es posible pronunciarse sobre el estado de cuentas del contrato, pues de lo contrario se desconocería la realidad financiera del mismo .</a:t>
                      </a:r>
                    </a:p>
                  </a:txBody>
                  <a:tcPr/>
                </a:tc>
              </a:tr>
              <a:tr h="2612597">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NO PRESENTAR LA DECLARACIÓN TRIBUTARIA DENTRO DEL TÉRMINO CONFIGURA DOS POSIBLES CONDUCTAS SANCIONABLES</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CO" sz="1200" b="0" i="0" kern="1200" baseline="0" dirty="0" smtClean="0">
                        <a:solidFill>
                          <a:schemeClr val="tx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err="1" smtClean="0">
                          <a:solidFill>
                            <a:schemeClr val="tx1"/>
                          </a:solidFill>
                          <a:latin typeface="Arial Narrow" pitchFamily="34" charset="0"/>
                          <a:ea typeface="+mn-ea"/>
                          <a:cs typeface="+mn-cs"/>
                        </a:rPr>
                        <a:t>Dian</a:t>
                      </a:r>
                      <a:r>
                        <a:rPr lang="es-CO" sz="1200" b="0" i="0" kern="1200" baseline="0" dirty="0" smtClean="0">
                          <a:solidFill>
                            <a:schemeClr val="tx1"/>
                          </a:solidFill>
                          <a:latin typeface="Arial Narrow" pitchFamily="34" charset="0"/>
                          <a:ea typeface="+mn-ea"/>
                          <a:cs typeface="+mn-cs"/>
                        </a:rPr>
                        <a:t>, Concepto 2540 (25587), Oct. 26/19.</a:t>
                      </a:r>
                    </a:p>
                  </a:txBody>
                  <a:tcPr/>
                </a:tc>
                <a:tc>
                  <a:txBody>
                    <a:bodyPr/>
                    <a:lstStyle/>
                    <a:p>
                      <a:pPr algn="just"/>
                      <a:r>
                        <a:rPr lang="es-CO" sz="1200" b="1" u="sng" dirty="0" smtClean="0">
                          <a:latin typeface="Arial Narrow" pitchFamily="34" charset="0"/>
                        </a:rPr>
                        <a:t>DE</a:t>
                      </a:r>
                      <a:r>
                        <a:rPr lang="es-CO" sz="1200" b="1" u="sng" baseline="0" dirty="0" smtClean="0">
                          <a:latin typeface="Arial Narrow" pitchFamily="34" charset="0"/>
                        </a:rPr>
                        <a:t> INTERES DE LA SUBGERENCIA FINANCIERA</a:t>
                      </a:r>
                      <a:endParaRPr lang="es-CO" sz="1200" b="1" u="none"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Si en el término legalmente establecido para cumplir la obligación de presentar la declaración tributaria la misma no se presenta, existen dos posibles conductas sancionables que pueden configurarse: (i) la sanción por no declarar y (</a:t>
                      </a:r>
                      <a:r>
                        <a:rPr lang="es-CO" sz="1200" b="0" u="none" dirty="0" err="1" smtClean="0">
                          <a:latin typeface="Arial Narrow" pitchFamily="34" charset="0"/>
                        </a:rPr>
                        <a:t>ii</a:t>
                      </a:r>
                      <a:r>
                        <a:rPr lang="es-CO" sz="1200" b="0" u="none" dirty="0" smtClean="0">
                          <a:latin typeface="Arial Narrow" pitchFamily="34" charset="0"/>
                        </a:rPr>
                        <a:t>) la sanción por presentación extemporánea de la declaración.</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Siendo el retardo el hecho sobre el que se origina la sanción aplicable por extemporaneidad, es sobre los valores que reposan dentro de la declaración que se predica extemporánea que se debe liquidar la sanción correspondiente.</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En el derecho sancionatorio, las sanciones deben calcularse de conformidad con las normas vigentes al momento de cometer la conducta sancionable, en virtud del principio de legalidad. Por lo tanto, el valor de la UVT será el que corresponda al momento de presentarse la declaración de manera extemporánea, pues es cuando se configura el hecho sancionable</a:t>
                      </a:r>
                    </a:p>
                  </a:txBody>
                  <a:tcPr/>
                </a:tc>
              </a:tr>
            </a:tbl>
          </a:graphicData>
        </a:graphic>
      </p:graphicFrame>
    </p:spTree>
    <p:extLst>
      <p:ext uri="{BB962C8B-B14F-4D97-AF65-F5344CB8AC3E}">
        <p14:creationId xmlns="" xmlns:p14="http://schemas.microsoft.com/office/powerpoint/2010/main" val="3631706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 xmlns:a16="http://schemas.microsoft.com/office/drawing/2014/main"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Febrero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graphicFrame>
        <p:nvGraphicFramePr>
          <p:cNvPr id="3" name="3 Marcador de contenido"/>
          <p:cNvGraphicFramePr>
            <a:graphicFrameLocks/>
          </p:cNvGraphicFramePr>
          <p:nvPr/>
        </p:nvGraphicFramePr>
        <p:xfrm>
          <a:off x="940745" y="865762"/>
          <a:ext cx="7288855" cy="237744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2104012"/>
                <a:gridCol w="5184843"/>
              </a:tblGrid>
              <a:tr h="25598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29 DE </a:t>
                      </a:r>
                      <a:r>
                        <a:rPr lang="es-CO" sz="1200" b="1" u="sng" baseline="0" dirty="0" smtClean="0">
                          <a:effectLst>
                            <a:outerShdw blurRad="38100" dist="38100" dir="2700000" algn="tl">
                              <a:srgbClr val="000000">
                                <a:alpha val="43137"/>
                              </a:srgbClr>
                            </a:outerShdw>
                          </a:effectLst>
                          <a:latin typeface="+mn-lt"/>
                        </a:rPr>
                        <a:t>FEBRERO</a:t>
                      </a:r>
                      <a:r>
                        <a:rPr lang="es-CO" sz="1200" b="1" u="sng" baseline="0" dirty="0" smtClean="0">
                          <a:effectLst>
                            <a:outerShdw blurRad="38100" dist="38100" dir="2700000" algn="tl">
                              <a:srgbClr val="000000">
                                <a:alpha val="43137"/>
                              </a:srgbClr>
                            </a:outerShdw>
                          </a:effectLst>
                        </a:rPr>
                        <a:t>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0019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INCONFORMIDADES CON EL SERVICIO PRESTADO O LA INFORMACIÓN SUMINISTRADA DEBEN ACREDITARSE </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err="1" smtClean="0">
                          <a:solidFill>
                            <a:schemeClr val="tx1"/>
                          </a:solidFill>
                          <a:latin typeface="Arial Narrow" pitchFamily="34" charset="0"/>
                        </a:rPr>
                        <a:t>Superindustria</a:t>
                      </a:r>
                      <a:r>
                        <a:rPr lang="es-CO" sz="1200" b="0" u="none" dirty="0" smtClean="0">
                          <a:solidFill>
                            <a:schemeClr val="tx1"/>
                          </a:solidFill>
                          <a:latin typeface="Arial Narrow" pitchFamily="34" charset="0"/>
                        </a:rPr>
                        <a:t> y Comercio, Sentencia 16464, Dic. 13/19.</a:t>
                      </a:r>
                      <a:endParaRPr lang="pt-BR" sz="1200" b="0" u="none" dirty="0" smtClean="0">
                        <a:solidFill>
                          <a:schemeClr val="tx1"/>
                        </a:solidFill>
                        <a:latin typeface="Arial Narrow" pitchFamily="34" charset="0"/>
                      </a:endParaRPr>
                    </a:p>
                  </a:txBody>
                  <a:tcPr/>
                </a:tc>
                <a:tc>
                  <a:txBody>
                    <a:bodyPr/>
                    <a:lstStyle/>
                    <a:p>
                      <a:pPr algn="just"/>
                      <a:r>
                        <a:rPr lang="es-CO" sz="1200" b="1" u="sng" dirty="0" smtClean="0">
                          <a:latin typeface="Arial Narrow" pitchFamily="34" charset="0"/>
                        </a:rPr>
                        <a:t>DE</a:t>
                      </a:r>
                      <a:r>
                        <a:rPr lang="es-CO" sz="1200" b="1" u="sng" baseline="0" dirty="0" smtClean="0">
                          <a:latin typeface="Arial Narrow" pitchFamily="34" charset="0"/>
                        </a:rPr>
                        <a:t> INTERES DE LA SUBGERENCIA COMERCIAL </a:t>
                      </a:r>
                    </a:p>
                    <a:p>
                      <a:pPr algn="just"/>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Cuando se reclama la vulneración de un derecho las inconformidades que se alegan se deben demostrar, pues la sola manifestación por parte del consumidor no es suficiente para dar por ciertos los hechos alegados, incumbe a las partes probar el supuesto de hecho de las normas que consagran el efecto jurídico que ellas persiguen. </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Existe en cabeza del consumidor un deber mínimo de acreditarla,</a:t>
                      </a:r>
                      <a:r>
                        <a:rPr lang="es-CO" sz="1200" baseline="0" dirty="0" smtClean="0">
                          <a:latin typeface="Arial Narrow" pitchFamily="34" charset="0"/>
                        </a:rPr>
                        <a:t> si </a:t>
                      </a:r>
                      <a:r>
                        <a:rPr lang="es-CO" sz="1200" b="0" dirty="0" smtClean="0">
                          <a:latin typeface="Arial Narrow" pitchFamily="34" charset="0"/>
                        </a:rPr>
                        <a:t>no acreditó la vulneración al deber de información ni la violación a la efectividad de la garantía no se cumplieron los presupuestos exigidos para la prosperidad de la acción de protección al consumidor</a:t>
                      </a: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17756</TotalTime>
  <Words>1108</Words>
  <Application>Microsoft Office PowerPoint</Application>
  <PresentationFormat>Presentación en pantalla (4:3)</PresentationFormat>
  <Paragraphs>93</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Office Theme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Felipe Maya</dc:creator>
  <cp:lastModifiedBy>atorres</cp:lastModifiedBy>
  <cp:revision>792</cp:revision>
  <dcterms:created xsi:type="dcterms:W3CDTF">2018-06-07T12:55:37Z</dcterms:created>
  <dcterms:modified xsi:type="dcterms:W3CDTF">2020-02-07T18:35:08Z</dcterms:modified>
</cp:coreProperties>
</file>